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Black"/>
      <p:bold r:id="rId33"/>
      <p:boldItalic r:id="rId34"/>
    </p:embeddedFont>
    <p:embeddedFont>
      <p:font typeface="Roboto Thin"/>
      <p:regular r:id="rId35"/>
      <p:bold r:id="rId36"/>
      <p:italic r:id="rId37"/>
      <p:boldItalic r:id="rId38"/>
    </p:embeddedFont>
    <p:embeddedFont>
      <p:font typeface="Roboto"/>
      <p:regular r:id="rId39"/>
      <p:bold r:id="rId40"/>
      <p:italic r:id="rId41"/>
      <p:boldItalic r:id="rId42"/>
    </p:embeddedFont>
    <p:embeddedFont>
      <p:font typeface="Didact Gothic"/>
      <p:regular r:id="rId43"/>
    </p:embeddedFont>
    <p:embeddedFont>
      <p:font typeface="Roboto Mono Thin"/>
      <p:regular r:id="rId44"/>
      <p:bold r:id="rId45"/>
      <p:italic r:id="rId46"/>
      <p:boldItalic r:id="rId47"/>
    </p:embeddedFont>
    <p:embeddedFont>
      <p:font typeface="Roboto Light"/>
      <p:regular r:id="rId48"/>
      <p:bold r:id="rId49"/>
      <p:italic r:id="rId50"/>
      <p:boldItalic r:id="rId51"/>
    </p:embeddedFont>
    <p:embeddedFont>
      <p:font typeface="Bree Serif"/>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0"/>
        <p:guide pos="3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onoThin-regular.fntdata"/><Relationship Id="rId43" Type="http://schemas.openxmlformats.org/officeDocument/2006/relationships/font" Target="fonts/DidactGothic-regular.fntdata"/><Relationship Id="rId46" Type="http://schemas.openxmlformats.org/officeDocument/2006/relationships/font" Target="fonts/RobotoMonoThin-italic.fntdata"/><Relationship Id="rId45" Type="http://schemas.openxmlformats.org/officeDocument/2006/relationships/font" Target="fonts/RobotoMonoThin-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Light-regular.fntdata"/><Relationship Id="rId47" Type="http://schemas.openxmlformats.org/officeDocument/2006/relationships/font" Target="fonts/RobotoMonoThin-boldItalic.fntdata"/><Relationship Id="rId49" Type="http://schemas.openxmlformats.org/officeDocument/2006/relationships/font" Target="fonts/Roboto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Black-bold.fntdata"/><Relationship Id="rId32" Type="http://schemas.openxmlformats.org/officeDocument/2006/relationships/slide" Target="slides/slide27.xml"/><Relationship Id="rId35" Type="http://schemas.openxmlformats.org/officeDocument/2006/relationships/font" Target="fonts/RobotoThin-regular.fntdata"/><Relationship Id="rId34" Type="http://schemas.openxmlformats.org/officeDocument/2006/relationships/font" Target="fonts/RobotoBlack-boldItalic.fntdata"/><Relationship Id="rId37" Type="http://schemas.openxmlformats.org/officeDocument/2006/relationships/font" Target="fonts/RobotoThin-italic.fntdata"/><Relationship Id="rId36" Type="http://schemas.openxmlformats.org/officeDocument/2006/relationships/font" Target="fonts/RobotoThin-bold.fntdata"/><Relationship Id="rId39" Type="http://schemas.openxmlformats.org/officeDocument/2006/relationships/font" Target="fonts/Roboto-regular.fntdata"/><Relationship Id="rId38" Type="http://schemas.openxmlformats.org/officeDocument/2006/relationships/font" Target="fonts/RobotoThin-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Light-boldItalic.fntdata"/><Relationship Id="rId50" Type="http://schemas.openxmlformats.org/officeDocument/2006/relationships/font" Target="fonts/RobotoLight-italic.fntdata"/><Relationship Id="rId52" Type="http://schemas.openxmlformats.org/officeDocument/2006/relationships/font" Target="fonts/BreeSerif-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หลังจากทำการดึงข้อมูลและ cleansing data แล้ว รพ ศิริราช ปิยะ มีข้อมูลจำนวน 396 comments, รพ สิรินธร มีข้อมูลจำนวน 282 comments และ รพ ตำรวจ มีข้อมูลจำนวน 262 comments รวมทั้งสาม รพ มีทั้งหมด 940 คอมเม้น ซึ่งเปนข้อมูลอัพเดตล่าสุดของเดือนเมษายน 2020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74fd62213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4fd62213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Roboto Black"/>
                <a:ea typeface="Roboto Black"/>
                <a:cs typeface="Roboto Black"/>
                <a:sym typeface="Roboto Black"/>
              </a:rPr>
              <a:t>ปัญหาของข้อมูลที่เจอ  คือมี Special characters เช่น \r\n , . ( และมีอักษรตัวเล็กตัวใหญ่</a:t>
            </a:r>
            <a:endParaRPr sz="1200">
              <a:latin typeface="Roboto Black"/>
              <a:ea typeface="Roboto Black"/>
              <a:cs typeface="Roboto Black"/>
              <a:sym typeface="Roboto Black"/>
            </a:endParaRPr>
          </a:p>
          <a:p>
            <a:pPr indent="0" lvl="0" marL="0" rtl="0" algn="l">
              <a:spcBef>
                <a:spcPts val="0"/>
              </a:spcBef>
              <a:spcAft>
                <a:spcPts val="0"/>
              </a:spcAft>
              <a:buNone/>
            </a:pPr>
            <a:r>
              <a:rPr lang="es" sz="1200">
                <a:latin typeface="Roboto Black"/>
                <a:ea typeface="Roboto Black"/>
                <a:cs typeface="Roboto Black"/>
                <a:sym typeface="Roboto Black"/>
              </a:rPr>
              <a:t>text preprocessing  </a:t>
            </a:r>
            <a:endParaRPr sz="1200">
              <a:latin typeface="Roboto Black"/>
              <a:ea typeface="Roboto Black"/>
              <a:cs typeface="Roboto Black"/>
              <a:sym typeface="Roboto Black"/>
            </a:endParaRPr>
          </a:p>
          <a:p>
            <a:pPr indent="-304800" lvl="0" marL="457200" rtl="0" algn="l">
              <a:spcBef>
                <a:spcPts val="0"/>
              </a:spcBef>
              <a:spcAft>
                <a:spcPts val="0"/>
              </a:spcAft>
              <a:buSzPts val="1200"/>
              <a:buFont typeface="Roboto Black"/>
              <a:buChar char="-"/>
            </a:pPr>
            <a:r>
              <a:rPr lang="es" sz="1200">
                <a:latin typeface="Roboto Black"/>
                <a:ea typeface="Roboto Black"/>
                <a:cs typeface="Roboto Black"/>
                <a:sym typeface="Roboto Black"/>
              </a:rPr>
              <a:t>clean text [remove punctuation, Lower case]</a:t>
            </a:r>
            <a:endParaRPr sz="1200">
              <a:latin typeface="Roboto Black"/>
              <a:ea typeface="Roboto Black"/>
              <a:cs typeface="Roboto Black"/>
              <a:sym typeface="Roboto Black"/>
            </a:endParaRPr>
          </a:p>
          <a:p>
            <a:pPr indent="-304800" lvl="0" marL="457200" rtl="0" algn="l">
              <a:spcBef>
                <a:spcPts val="0"/>
              </a:spcBef>
              <a:spcAft>
                <a:spcPts val="0"/>
              </a:spcAft>
              <a:buSzPts val="1200"/>
              <a:buFont typeface="Roboto Black"/>
              <a:buChar char="-"/>
            </a:pPr>
            <a:r>
              <a:rPr lang="es" sz="1200">
                <a:latin typeface="Roboto Black"/>
                <a:ea typeface="Roboto Black"/>
                <a:cs typeface="Roboto Black"/>
                <a:sym typeface="Roboto Black"/>
              </a:rPr>
              <a:t>tokenize [Sentence Tokenize, word Tokenize =&gt; remove stop word]</a:t>
            </a:r>
            <a:endParaRPr sz="1200">
              <a:latin typeface="Roboto Black"/>
              <a:ea typeface="Roboto Black"/>
              <a:cs typeface="Roboto Black"/>
              <a:sym typeface="Roboto Black"/>
            </a:endParaRPr>
          </a:p>
          <a:p>
            <a:pPr indent="-304800" lvl="0" marL="457200" rtl="0" algn="l">
              <a:spcBef>
                <a:spcPts val="0"/>
              </a:spcBef>
              <a:spcAft>
                <a:spcPts val="0"/>
              </a:spcAft>
              <a:buSzPts val="1200"/>
              <a:buFont typeface="Roboto Black"/>
              <a:buChar char="-"/>
            </a:pPr>
            <a:r>
              <a:rPr lang="es" sz="1200">
                <a:latin typeface="Roboto Black"/>
                <a:ea typeface="Roboto Black"/>
                <a:cs typeface="Roboto Black"/>
                <a:sym typeface="Roboto Black"/>
              </a:rPr>
              <a:t>join word</a:t>
            </a:r>
            <a:endParaRPr sz="1200">
              <a:latin typeface="Roboto Black"/>
              <a:ea typeface="Roboto Black"/>
              <a:cs typeface="Roboto Black"/>
              <a:sym typeface="Roboto Black"/>
            </a:endParaRPr>
          </a:p>
          <a:p>
            <a:pPr indent="0" lvl="0" marL="0" rtl="0" algn="l">
              <a:spcBef>
                <a:spcPts val="0"/>
              </a:spcBef>
              <a:spcAft>
                <a:spcPts val="0"/>
              </a:spcAft>
              <a:buNone/>
            </a:pPr>
            <a:r>
              <a:rPr lang="es" sz="1200">
                <a:latin typeface="Roboto Black"/>
                <a:ea typeface="Roboto Black"/>
                <a:cs typeface="Roboto Black"/>
                <a:sym typeface="Roboto Black"/>
              </a:rPr>
              <a:t>เราจะได้เป็น dataframe ออกมา</a:t>
            </a:r>
            <a:endParaRPr sz="1200">
              <a:latin typeface="Roboto Black"/>
              <a:ea typeface="Roboto Black"/>
              <a:cs typeface="Roboto Black"/>
              <a:sym typeface="Roboto Black"/>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74fd62213a_1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74fd62213a_1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Black"/>
                <a:ea typeface="Roboto Black"/>
                <a:cs typeface="Roboto Black"/>
                <a:sym typeface="Roboto Black"/>
              </a:rPr>
              <a:t>เรานำข้อมูลที่ clean แล้ว</a:t>
            </a:r>
            <a:endParaRPr>
              <a:latin typeface="Roboto Black"/>
              <a:ea typeface="Roboto Black"/>
              <a:cs typeface="Roboto Black"/>
              <a:sym typeface="Roboto Black"/>
            </a:endParaRPr>
          </a:p>
          <a:p>
            <a:pPr indent="0" lvl="0" marL="0" rtl="0" algn="l">
              <a:spcBef>
                <a:spcPts val="0"/>
              </a:spcBef>
              <a:spcAft>
                <a:spcPts val="0"/>
              </a:spcAft>
              <a:buNone/>
            </a:pPr>
            <a:r>
              <a:rPr lang="es">
                <a:latin typeface="Roboto Black"/>
                <a:ea typeface="Roboto Black"/>
                <a:cs typeface="Roboto Black"/>
                <a:sym typeface="Roboto Black"/>
              </a:rPr>
              <a:t>Sentence-level sentiment</a:t>
            </a:r>
            <a:endParaRPr>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accent2"/>
                </a:solidFill>
                <a:highlight>
                  <a:srgbClr val="FFFFFF"/>
                </a:highlight>
                <a:latin typeface="Courier New"/>
                <a:ea typeface="Courier New"/>
                <a:cs typeface="Courier New"/>
                <a:sym typeface="Courier New"/>
              </a:rPr>
              <a:t>ตัวอย่าง </a:t>
            </a:r>
            <a:r>
              <a:rPr lang="es">
                <a:solidFill>
                  <a:schemeClr val="dk1"/>
                </a:solidFill>
                <a:latin typeface="Roboto Black"/>
                <a:ea typeface="Roboto Black"/>
                <a:cs typeface="Roboto Black"/>
                <a:sym typeface="Roboto Black"/>
              </a:rPr>
              <a:t>Sentence ที่เป็น positive neutral และ negative</a:t>
            </a:r>
            <a:endParaRPr>
              <a:solidFill>
                <a:schemeClr val="dk1"/>
              </a:solidFill>
              <a:latin typeface="Roboto Black"/>
              <a:ea typeface="Roboto Black"/>
              <a:cs typeface="Roboto Black"/>
              <a:sym typeface="Roboto Black"/>
            </a:endParaRPr>
          </a:p>
          <a:p>
            <a:pPr indent="0" lvl="0" marL="0" rtl="0" algn="l">
              <a:spcBef>
                <a:spcPts val="0"/>
              </a:spcBef>
              <a:spcAft>
                <a:spcPts val="0"/>
              </a:spcAft>
              <a:buNone/>
            </a:pPr>
            <a:r>
              <a:rPr lang="es">
                <a:solidFill>
                  <a:schemeClr val="dk1"/>
                </a:solidFill>
                <a:latin typeface="Roboto Black"/>
                <a:ea typeface="Roboto Black"/>
                <a:cs typeface="Roboto Black"/>
                <a:sym typeface="Roboto Black"/>
              </a:rPr>
              <a:t>positive : commentบอกว่า เป็นห้องรวมแต่พยาบาลดูแลดีมาก, หมอทำคลอดดีมาก, สถานที่สะอาด ,ญาติเข้าไปเยี่ยมสะดวกสบายแม้จะเป็นห้องรวม</a:t>
            </a:r>
            <a:endParaRPr>
              <a:solidFill>
                <a:schemeClr val="dk1"/>
              </a:solidFill>
              <a:latin typeface="Roboto Black"/>
              <a:ea typeface="Roboto Black"/>
              <a:cs typeface="Roboto Black"/>
              <a:sym typeface="Roboto Black"/>
            </a:endParaRPr>
          </a:p>
          <a:p>
            <a:pPr indent="0" lvl="0" marL="0" rtl="0" algn="l">
              <a:spcBef>
                <a:spcPts val="0"/>
              </a:spcBef>
              <a:spcAft>
                <a:spcPts val="0"/>
              </a:spcAft>
              <a:buNone/>
            </a:pPr>
            <a:r>
              <a:t/>
            </a:r>
            <a:endParaRPr>
              <a:solidFill>
                <a:schemeClr val="dk1"/>
              </a:solidFill>
              <a:latin typeface="Roboto Black"/>
              <a:ea typeface="Roboto Black"/>
              <a:cs typeface="Roboto Black"/>
              <a:sym typeface="Roboto Black"/>
            </a:endParaRPr>
          </a:p>
          <a:p>
            <a:pPr indent="0" lvl="0" marL="0" rtl="0" algn="l">
              <a:spcBef>
                <a:spcPts val="0"/>
              </a:spcBef>
              <a:spcAft>
                <a:spcPts val="0"/>
              </a:spcAft>
              <a:buNone/>
            </a:pPr>
            <a:r>
              <a:rPr lang="es">
                <a:solidFill>
                  <a:schemeClr val="dk1"/>
                </a:solidFill>
                <a:latin typeface="Roboto Black"/>
                <a:ea typeface="Roboto Black"/>
                <a:cs typeface="Roboto Black"/>
                <a:sym typeface="Roboto Black"/>
              </a:rPr>
              <a:t>neutral : เวชระเบียน การบริการที่รวดเร็ว กระชับกับเวลาที่ให้คนไข้ไปแผนกตรวจได้เร็วขึ้น ที่สำคัญคือคุณสามารถขอคิวตรวจคนไข้นอกได้ขณะติดต่อ call center โดยที่เราไม่ต้องเสียเวลาโดนทางไปจองเอง</a:t>
            </a:r>
            <a:endParaRPr>
              <a:solidFill>
                <a:schemeClr val="dk1"/>
              </a:solidFill>
              <a:latin typeface="Roboto Black"/>
              <a:ea typeface="Roboto Black"/>
              <a:cs typeface="Roboto Black"/>
              <a:sym typeface="Roboto Black"/>
            </a:endParaRPr>
          </a:p>
          <a:p>
            <a:pPr indent="0" lvl="0" marL="0" rtl="0" algn="l">
              <a:spcBef>
                <a:spcPts val="0"/>
              </a:spcBef>
              <a:spcAft>
                <a:spcPts val="0"/>
              </a:spcAft>
              <a:buNone/>
            </a:pPr>
            <a:r>
              <a:t/>
            </a:r>
            <a:endParaRPr>
              <a:solidFill>
                <a:schemeClr val="dk1"/>
              </a:solidFill>
              <a:latin typeface="Roboto Black"/>
              <a:ea typeface="Roboto Black"/>
              <a:cs typeface="Roboto Black"/>
              <a:sym typeface="Roboto Black"/>
            </a:endParaRPr>
          </a:p>
          <a:p>
            <a:pPr indent="0" lvl="0" marL="0" rtl="0" algn="l">
              <a:spcBef>
                <a:spcPts val="0"/>
              </a:spcBef>
              <a:spcAft>
                <a:spcPts val="0"/>
              </a:spcAft>
              <a:buNone/>
            </a:pPr>
            <a:r>
              <a:t/>
            </a:r>
            <a:endParaRPr>
              <a:solidFill>
                <a:schemeClr val="dk1"/>
              </a:solidFill>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s">
                <a:solidFill>
                  <a:schemeClr val="dk1"/>
                </a:solidFill>
                <a:latin typeface="Roboto Black"/>
                <a:ea typeface="Roboto Black"/>
                <a:cs typeface="Roboto Black"/>
                <a:sym typeface="Roboto Black"/>
              </a:rPr>
              <a:t>negative :  ผู้ป่วยได้รับการรักษาแต่พยาบาลตรวจสอบแผลกดทับให้ละเอียด ไม่มีพยาบาลพูดถึงแผลกดทับ และไม่มีกล่าวถึงการรักษาแผลกดทับเลยและการเช็ดตัวผู้ป่วย พยาบาลไม่ทำการปิดม่านให้มิดชิด ญาติมีความคาดหวังยอมเสียค่าใช้จ่ายแพงคาดหวังว่าผู้ป่วยจะมีอาการดีขึ้นและคาดหวังว่าจะได้รับบริการการพยาบาลอย่างดี แต่กับเหตุการณ์นี้คือการบริการแย่ ส่งผลให้อาการของผู้ป่วยแย่ลงไปด้วย </a:t>
            </a:r>
            <a:endParaRPr>
              <a:solidFill>
                <a:schemeClr val="dk1"/>
              </a:solidFill>
              <a:latin typeface="Roboto Black"/>
              <a:ea typeface="Roboto Black"/>
              <a:cs typeface="Roboto Black"/>
              <a:sym typeface="Roboto Black"/>
            </a:endParaRPr>
          </a:p>
          <a:p>
            <a:pPr indent="0" lvl="0" marL="0" rtl="0" algn="l">
              <a:spcBef>
                <a:spcPts val="0"/>
              </a:spcBef>
              <a:spcAft>
                <a:spcPts val="0"/>
              </a:spcAft>
              <a:buNone/>
            </a:pPr>
            <a:r>
              <a:t/>
            </a:r>
            <a:endParaRPr>
              <a:solidFill>
                <a:schemeClr val="dk1"/>
              </a:solidFill>
              <a:latin typeface="Roboto Black"/>
              <a:ea typeface="Roboto Black"/>
              <a:cs typeface="Roboto Black"/>
              <a:sym typeface="Roboto Black"/>
            </a:endParaRPr>
          </a:p>
          <a:p>
            <a:pPr indent="-295275" lvl="0" marL="457200" rtl="0" algn="l">
              <a:spcBef>
                <a:spcPts val="0"/>
              </a:spcBef>
              <a:spcAft>
                <a:spcPts val="0"/>
              </a:spcAft>
              <a:buClr>
                <a:schemeClr val="accent2"/>
              </a:buClr>
              <a:buSzPts val="1050"/>
              <a:buFont typeface="Courier New"/>
              <a:buChar char="-"/>
            </a:pPr>
            <a:r>
              <a:rPr lang="es" sz="1050">
                <a:solidFill>
                  <a:schemeClr val="accent2"/>
                </a:solidFill>
                <a:highlight>
                  <a:srgbClr val="FFFFFF"/>
                </a:highlight>
                <a:latin typeface="Courier New"/>
                <a:ea typeface="Courier New"/>
                <a:cs typeface="Courier New"/>
                <a:sym typeface="Courier New"/>
              </a:rPr>
              <a:t>วันนี้ไปเยี่ยมเพื่อนมาคะพึ่งคลอดลูก เป็นห้องรวมแต่พยาบาลดูแลดีมาก หมอทำคลอดดีมากต้องขอชื่นชมค่ะ แถมสถานที่สะอาดมากๆมีที่ให้ญาติๆได้เข้าเยี่ยมได้อย่างสะดวกสะบาย ถึงแม้จะเป็นห้องรวมก็ตาม แต่รู้สึกโอเคกับการบริการในครั้งนี้มาก หวังว่าเพื่อนของฉันจะได้รับการบริการที่ดีแบบนี้จนกว่าจะได้กลับมาผักผ่อนที่บ้านนะคะ',</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a:p>
            <a:pPr indent="-295275" lvl="0" marL="457200" rtl="0" algn="l">
              <a:spcBef>
                <a:spcPts val="0"/>
              </a:spcBef>
              <a:spcAft>
                <a:spcPts val="0"/>
              </a:spcAft>
              <a:buClr>
                <a:schemeClr val="accent2"/>
              </a:buClr>
              <a:buSzPts val="1050"/>
              <a:buFont typeface="Courier New"/>
              <a:buChar char="-"/>
            </a:pPr>
            <a:r>
              <a:rPr lang="es" sz="1050">
                <a:solidFill>
                  <a:schemeClr val="accent2"/>
                </a:solidFill>
                <a:highlight>
                  <a:srgbClr val="FFFFFF"/>
                </a:highlight>
                <a:latin typeface="Courier New"/>
                <a:ea typeface="Courier New"/>
                <a:cs typeface="Courier New"/>
                <a:sym typeface="Courier New"/>
              </a:rPr>
              <a:t>เวชระเบียน การบริการที่รวดเร็ว กระชับกับเวลาที่ให้คนไข้ไปแผนกตรวจได้เร็วขึ้น ที่สำคัญคือคุณสามารถขอคิวตรวจคนไข้นอกได้ขณะติดต่อ call center โดยที่เราไม่ต้องเสียเวลาโดนทางไปจองเอง</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a:p>
            <a:pPr indent="-295275" lvl="0" marL="457200" rtl="0" algn="l">
              <a:spcBef>
                <a:spcPts val="0"/>
              </a:spcBef>
              <a:spcAft>
                <a:spcPts val="0"/>
              </a:spcAft>
              <a:buClr>
                <a:schemeClr val="accent2"/>
              </a:buClr>
              <a:buSzPts val="1050"/>
              <a:buFont typeface="Courier New"/>
              <a:buChar char="-"/>
            </a:pPr>
            <a:r>
              <a:rPr lang="es" sz="1050">
                <a:solidFill>
                  <a:schemeClr val="accent2"/>
                </a:solidFill>
                <a:highlight>
                  <a:srgbClr val="FFFFFF"/>
                </a:highlight>
                <a:latin typeface="Courier New"/>
                <a:ea typeface="Courier New"/>
                <a:cs typeface="Courier New"/>
                <a:sym typeface="Courier New"/>
              </a:rPr>
              <a:t>แม่ผมเข้ารับการรักษาอาการเส้นเลือดสมองตีบและเป็นผู้ป่วยติดเตียงที่โรงพยาบาลเป็นเวลา2เดือน และใน3สัปดาห์หลังพักฟื้นในหอพักผู้ป่วยชั้น10โซนC ในขณะที่ผมเฝ้าไข้ เวลาแม่มีไข้หมอเข้ามาเยี่ยมไข้ก็จะถามพยาบาลว่าผู้ป่วยมีแผลตรงไหนไหม พยาบาลก็ตอบว่าไม่มี จนวันที่22ต.ค.2561หมอเจ้าของไข้ให้ผู้ป่วยกลับบ้านได้ เราจึงกลับในบ่ายวันนั้นถึงศูนย์ดูแลผู้ป่วยที่ต่างจังหวัด ผู้ดูแลแม่พบว่าที่ก้นของแม่มีแผลกดทับ ผมตกใจมาก และญาติๆก็ตกใจ ว่าเกิดอะไรขึ้น ในขณะที่อยู่ร.พ.ไม่มีใครเอ่ยถึงว่าแม่มีแผลกดทับ และไม่มีกล่าวถึงการรักษาแผลกดทับเลย มีแต่ประมาณ1สัปดาห์ที่ผ่านมาก่อนออกร.พ.แม่มีไข้และหมอให้ยาฆ่าเชื้อ ในวันที่รู้ว่าแม่มีแผลผมโทรไปถาม(โวย)พยาบาลที่หอผู้ป่วย พยาบาลบอกไม่รู้จริงๆเพราะผู้ช่วยพยาบาลไม่ได้รายงานว่ามีแผลกดทับ แต่จากแผลที่ผมเห็นมีรอยเอายาเหมือนครีมขาวทาไว้ คือแผลกว้างกว่าหัวนิ้วโป้งมือ ตอนที่ผู้ช่วยพยาบาลเช็ดตัวจะไม่เห็นหรือครับ ผิวหนังก่อนจะเป็นแผลกดทับจะไม่มีความผิดปกติให้เห็นเหรอครับ คุณเรียนมาด้านนี้ก็เพื่อดูแลผู้ป่วยคุณไม่เข้าใจหรือครับ หรือว่าที่นี่รับคนไม่รู้เรื่องการดูแลผู้ป่วยเข้ามาทำงาน ร.พ.นี้มาตรฐานระดับสากลนะครับ แล้วเวลาเช็ดตัวผู้ป่วยผู้ช่วยพยาบาลก็ปิดม่านครับไม่ใช่เปิดหราให้ญาติดูด้วย ผมเฝ้าไข้นะไม่ใช่คนดูแล คุณมีปากคุณไม่รายงาน ผลเสียมันเกิดกับใครครับ สุขภาพของผู้ป่วยใช่ไหมครับ ผมขอฝากไว้หน่อย ผมพาแม่มารักษาที่นี่ยอมเสียเงินจ่ายแพงก็มีความคาดหวังนะครับ คาดหวังว่าแม่จะอาการดีขึ้น และคาดหวังว่าจะได้รับบริการการพยาบาลอย่างดี แต่ที่ประสบนี่คือการบริการแย่ๆของพวกคุณมันส่งผลให้อาการของแม่ผมแย่ลงไปด้วย มีสมองก็หัดคิดตามบ้างนะครับ จากใจญาติผู้ป่วยที่มีประสบการณ์เฝ้าไข้ร.พ.ศิริราชปิยะมหาราชการุณ 2เดือน</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83e0db4db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83e0db4db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highlight>
                  <a:srgbClr val="FFFFFF"/>
                </a:highlight>
                <a:latin typeface="Roboto Black"/>
                <a:ea typeface="Roboto Black"/>
                <a:cs typeface="Roboto Black"/>
                <a:sym typeface="Roboto Black"/>
              </a:rPr>
              <a:t>Parsing</a:t>
            </a:r>
            <a:r>
              <a:rPr lang="es" sz="1400">
                <a:highlight>
                  <a:srgbClr val="000000"/>
                </a:highlight>
                <a:latin typeface="Roboto Black"/>
                <a:ea typeface="Roboto Black"/>
                <a:cs typeface="Roboto Black"/>
                <a:sym typeface="Roboto Black"/>
              </a:rPr>
              <a:t> </a:t>
            </a:r>
            <a:r>
              <a:rPr lang="es" sz="1400">
                <a:latin typeface="Roboto Black"/>
                <a:ea typeface="Roboto Black"/>
                <a:cs typeface="Roboto Black"/>
                <a:sym typeface="Roboto Black"/>
              </a:rPr>
              <a:t>เมื่อทำ sentence tokenize แล้ว ทำการ ตัดคำและใช้ </a:t>
            </a:r>
            <a:r>
              <a:rPr lang="es" sz="1400">
                <a:solidFill>
                  <a:schemeClr val="dk1"/>
                </a:solidFill>
                <a:latin typeface="Roboto Black"/>
                <a:ea typeface="Roboto Black"/>
                <a:cs typeface="Roboto Black"/>
                <a:sym typeface="Roboto Black"/>
              </a:rPr>
              <a:t>regexparser </a:t>
            </a:r>
            <a:r>
              <a:rPr lang="es" sz="1400">
                <a:latin typeface="Roboto Black"/>
                <a:ea typeface="Roboto Black"/>
                <a:cs typeface="Roboto Black"/>
                <a:sym typeface="Roboto Black"/>
              </a:rPr>
              <a:t>ในการcheck grammar</a:t>
            </a:r>
            <a:endParaRPr sz="1400">
              <a:latin typeface="Roboto Black"/>
              <a:ea typeface="Roboto Black"/>
              <a:cs typeface="Roboto Black"/>
              <a:sym typeface="Roboto Black"/>
            </a:endParaRPr>
          </a:p>
          <a:p>
            <a:pPr indent="0" lvl="0" marL="0" rtl="0" algn="l">
              <a:lnSpc>
                <a:spcPct val="120000"/>
              </a:lnSpc>
              <a:spcBef>
                <a:spcPts val="0"/>
              </a:spcBef>
              <a:spcAft>
                <a:spcPts val="0"/>
              </a:spcAft>
              <a:buNone/>
            </a:pPr>
            <a:r>
              <a:rPr lang="es" sz="1700">
                <a:solidFill>
                  <a:srgbClr val="212529"/>
                </a:solidFill>
                <a:highlight>
                  <a:srgbClr val="FFFFFF"/>
                </a:highlight>
              </a:rPr>
              <a:t>การแจกแจงรูปประโยค</a:t>
            </a:r>
            <a:r>
              <a:rPr lang="es" sz="1450">
                <a:solidFill>
                  <a:srgbClr val="1C1E21"/>
                </a:solidFill>
                <a:highlight>
                  <a:srgbClr val="FFFFFF"/>
                </a:highlight>
                <a:latin typeface="Georgia"/>
                <a:ea typeface="Georgia"/>
                <a:cs typeface="Georgia"/>
                <a:sym typeface="Georgia"/>
              </a:rPr>
              <a:t> เรากำหนดโครงสร้างเป็น </a:t>
            </a:r>
            <a:r>
              <a:rPr lang="es" sz="1000">
                <a:solidFill>
                  <a:schemeClr val="dk1"/>
                </a:solidFill>
                <a:latin typeface="Georgia"/>
                <a:ea typeface="Georgia"/>
                <a:cs typeface="Georgia"/>
                <a:sym typeface="Georgia"/>
              </a:rPr>
              <a:t>Noun phrase (นามวลี) คือกลุ่มคำที่มี noun หรือ pronoun เป็นคำหลัก </a:t>
            </a:r>
            <a:endParaRPr sz="1000">
              <a:solidFill>
                <a:schemeClr val="dk1"/>
              </a:solidFill>
              <a:latin typeface="Georgia"/>
              <a:ea typeface="Georgia"/>
              <a:cs typeface="Georgia"/>
              <a:sym typeface="Georgia"/>
            </a:endParaRPr>
          </a:p>
          <a:p>
            <a:pPr indent="0" lvl="0" marL="0" rtl="0" algn="l">
              <a:lnSpc>
                <a:spcPct val="120000"/>
              </a:lnSpc>
              <a:spcBef>
                <a:spcPts val="400"/>
              </a:spcBef>
              <a:spcAft>
                <a:spcPts val="400"/>
              </a:spcAft>
              <a:buClr>
                <a:schemeClr val="dk1"/>
              </a:buClr>
              <a:buSzPts val="1100"/>
              <a:buFont typeface="Arial"/>
              <a:buNone/>
            </a:pPr>
            <a:r>
              <a:rPr lang="es" sz="1000">
                <a:solidFill>
                  <a:schemeClr val="dk1"/>
                </a:solidFill>
                <a:latin typeface="Georgia"/>
                <a:ea typeface="Georgia"/>
                <a:cs typeface="Georgia"/>
                <a:sym typeface="Georgia"/>
              </a:rPr>
              <a:t>ต้วอย่าง treeเช่น  nursing, home, place , get VBP, aprreciate JJ</a:t>
            </a:r>
            <a:endParaRPr sz="1450">
              <a:solidFill>
                <a:srgbClr val="1C1E21"/>
              </a:solidFill>
              <a:highlight>
                <a:srgbClr val="FFFFFF"/>
              </a:highlight>
              <a:latin typeface="Georgia"/>
              <a:ea typeface="Georgia"/>
              <a:cs typeface="Georgia"/>
              <a:sym typeface="Georgi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74fd62213a_1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74fd62213a_1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latin typeface="Roboto Black"/>
                <a:ea typeface="Roboto Black"/>
                <a:cs typeface="Roboto Black"/>
                <a:sym typeface="Roboto Black"/>
              </a:rPr>
              <a:t>Extract Noun Phrase การเลือกกลุ่มคำที่เป็น Noun เช่น </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74fd62213a_1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74fd62213a_1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latin typeface="Roboto Black"/>
                <a:ea typeface="Roboto Black"/>
                <a:cs typeface="Roboto Black"/>
                <a:sym typeface="Roboto Black"/>
              </a:rPr>
              <a:t>Split DataFrame into positive amd negative sentiment</a:t>
            </a:r>
            <a:endParaRPr sz="10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s" sz="1000">
                <a:latin typeface="Roboto Black"/>
                <a:ea typeface="Roboto Black"/>
                <a:cs typeface="Roboto Black"/>
                <a:sym typeface="Roboto Black"/>
              </a:rPr>
              <a:t>ecode positive =1 และ negative = 0 ตามรูป</a:t>
            </a:r>
            <a:endParaRPr sz="1000">
              <a:latin typeface="Roboto Black"/>
              <a:ea typeface="Roboto Black"/>
              <a:cs typeface="Roboto Black"/>
              <a:sym typeface="Roboto Black"/>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83e0db4db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83e0db4db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จี๊ด: SVM KNN คนนิยมใช้ จูน parameter ง่าย RF ดี</a:t>
            </a:r>
            <a:endParaRPr/>
          </a:p>
          <a:p>
            <a:pPr indent="0" lvl="0" marL="0" rtl="0" algn="l">
              <a:spcBef>
                <a:spcPts val="0"/>
              </a:spcBef>
              <a:spcAft>
                <a:spcPts val="0"/>
              </a:spcAft>
              <a:buNone/>
            </a:pPr>
            <a:r>
              <a:rPr lang="es"/>
              <a:t>จิง: สำหรับโรงพยาบาลศิริราชปิยมหาราชการุณย์ จากการวัดผลของทั้ง 3 model พบว่า SVM ได้ผล Accuracy 91% Precision 92%, Random Forest ได้ Accuracy 88% Precision 88% เช่นกัน ส่วน KNN ได้ Accuracy 86% Precision 88%</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74fd62213a_5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74fd62213a_5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สำหรับโรงพยาบาลศิรินธร จากการวัดผลของทั้ง 3 model พบว่า SVM ได้ผล Accuracy 87% Precision 87%, Random Forest ได้ Accuracy 66% Precision 64% เช่นกัน ส่วน KNN ได้ Accuracy 81% Precision 81%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74fd62213a_5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74fd62213a_5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และโ</a:t>
            </a:r>
            <a:r>
              <a:rPr lang="es">
                <a:solidFill>
                  <a:schemeClr val="dk1"/>
                </a:solidFill>
              </a:rPr>
              <a:t>รงพยาบาลตำรวจ จากการวัดผลของทั้ง 3 model พบว่า SVM ได้ผล Accuracy 87% Precision 87%, Random Forest ได้ Accuracy 78% Precision 78% เช่นกัน ส่วน KNN ได้ Accuracy 80% Precision 83%</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โดยเราจะเห็นว่า Score ของทั้ง 3 model ของทั้ง 3 โรงพยาบาล model SVM ให้ผลการทำนายดีที่สุด</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75298679e5_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75298679e5_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Score ของทั้ง 3 model ของทั้ง 3 โรงพยาบาล model SVM ให้ผลการทำนายดีที่สุด เนื่องจาก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83e0db4db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83e0db4db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เมื่อทำการนำคำที่เราดึงออกมาจาก Comment ของแต่ละโรงพยาบาล พบว่า Positive Words ส่วนใหญ่ของโรงพยาบาลศิริราชปิยมหาราชการุณย์จะเกี่ยวกับ Hospital Doctor และ Service ในส่วนของ Negative Words จะเกี่ยวกับ Hospital Doctoc และ People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74fd62213a_1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74fd62213a_1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โรงพยาบาลศิรินธร มี Comment ที่เป็น Positive Word เกี่ยวกับ Doctor Nurse และ Time ส่วน Negative Word ก็มีส่วนของ Doctor แช่นกัน และมี Hospital รวมถึง Service ด้วย</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74fd62213a_1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74fd62213a_1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ในส่วนของโรงพยาบาลตำรวจ พบว่า Positive จะมี Doctor Service และ Nurse เช่นเดียวกันกับ Negative Word ที่มี Doctor กับ Service เป็นส่วนใหญ่ รองลงมาก็จะเป็น Hospital และ Children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74fd62213a_13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74fd62213a_13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74fd62213a_13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74fd62213a_13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74fd62213a_13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4fd62213a_13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1155CC"/>
                </a:solidFill>
              </a:rPr>
              <a:t>หน้านี้ พูดประมาณว่า ได้รับงานมอบหมายอะไรมา มีจุดประสงค์เพื่ออะไร อาจารย์อยากให้ทำอะไร สิ่งที่เราคาดหวังจะได้คืออะไร </a:t>
            </a:r>
            <a:endParaRPr>
              <a:solidFill>
                <a:srgbClr val="1155CC"/>
              </a:solidFill>
            </a:endParaRPr>
          </a:p>
          <a:p>
            <a:pPr indent="0" lvl="0" marL="0" rtl="0" algn="l">
              <a:spcBef>
                <a:spcPts val="0"/>
              </a:spcBef>
              <a:spcAft>
                <a:spcPts val="0"/>
              </a:spcAft>
              <a:buNone/>
            </a:pPr>
            <a:r>
              <a:rPr lang="es">
                <a:solidFill>
                  <a:srgbClr val="1155CC"/>
                </a:solidFill>
              </a:rPr>
              <a:t>เป็นโปรเจคสำหรับวิเคราะห์ฟีดแบคของคนไข้ต่างๆตาม รพ ต่างๆ ซึ่ง data sci สามารถใช้วิเคราะห์อันระยะเวลาสั้นๆ เพื่อนำผลลัพธ์ที่ได้ สามารถไปเสนอ ผอ ผู้บริหาร ของ รพ หรือ หัวหน้าแผนกต่างๆ ได้รับทราบข้อมูลพวกนั้น เปนการประกอบในการตัดสินใจว่าจะไปทิศทางไหน ทำอย่างไรในอนาคตให้ดีขึ้นบ้าง </a:t>
            </a:r>
            <a:endParaRPr>
              <a:solidFill>
                <a:srgbClr val="1155CC"/>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t>โปรเจ็คนี้ทำเกี่ยวกับการดึงข้อมูลจากเว็บไซต์honestdocs มาวิเคราะห์ฟีดแบคของผู้เข้าใช้บริการในโรงพยาบาล ซึ่งมี 3 โรงพยาบาลที่เราศึกษาคือ</a:t>
            </a:r>
            <a:endParaRPr/>
          </a:p>
          <a:p>
            <a:pPr indent="-298450" lvl="0" marL="457200" rtl="0" algn="l">
              <a:spcBef>
                <a:spcPts val="0"/>
              </a:spcBef>
              <a:spcAft>
                <a:spcPts val="0"/>
              </a:spcAft>
              <a:buSzPts val="1100"/>
              <a:buChar char="-"/>
            </a:pPr>
            <a:r>
              <a:rPr lang="es"/>
              <a:t>โรงพยาบาลศิริราช ปิยมหาราชการุณย์</a:t>
            </a:r>
            <a:endParaRPr/>
          </a:p>
          <a:p>
            <a:pPr indent="-298450" lvl="0" marL="457200" rtl="0" algn="l">
              <a:spcBef>
                <a:spcPts val="0"/>
              </a:spcBef>
              <a:spcAft>
                <a:spcPts val="0"/>
              </a:spcAft>
              <a:buSzPts val="1100"/>
              <a:buChar char="-"/>
            </a:pPr>
            <a:r>
              <a:rPr lang="es">
                <a:solidFill>
                  <a:schemeClr val="dk1"/>
                </a:solidFill>
              </a:rPr>
              <a:t>รพ สิรินธร </a:t>
            </a:r>
            <a:endParaRPr>
              <a:solidFill>
                <a:schemeClr val="dk1"/>
              </a:solidFill>
            </a:endParaRPr>
          </a:p>
          <a:p>
            <a:pPr indent="-298450" lvl="0" marL="457200" rtl="0" algn="l">
              <a:spcBef>
                <a:spcPts val="0"/>
              </a:spcBef>
              <a:spcAft>
                <a:spcPts val="0"/>
              </a:spcAft>
              <a:buSzPts val="1100"/>
              <a:buChar char="-"/>
            </a:pPr>
            <a:r>
              <a:rPr lang="es">
                <a:solidFill>
                  <a:schemeClr val="dk1"/>
                </a:solidFill>
              </a:rPr>
              <a:t>และโรงพยาบาลตำรวจ</a:t>
            </a:r>
            <a:endParaRPr>
              <a:solidFill>
                <a:schemeClr val="dk1"/>
              </a:solidFill>
            </a:endParaRPr>
          </a:p>
          <a:p>
            <a:pPr indent="0" lvl="0" marL="0" rtl="0" algn="l">
              <a:spcBef>
                <a:spcPts val="0"/>
              </a:spcBef>
              <a:spcAft>
                <a:spcPts val="0"/>
              </a:spcAft>
              <a:buNone/>
            </a:pPr>
            <a:r>
              <a:rPr lang="es"/>
              <a:t>ซึ่งจากการเรียน text analytics ทำให้สามารถดึงข้อมูลจากเว็บไซต์ มาวิเคราะห์ข้อมูลได้ในระยะเวลาสั้นๆ ผลที่ได้สามารถนำไปปรับปรุงและพัฒนาการบริการ และโรงพยาบาลให้ดีขึ้นได้</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workflows : ขั้นตอนแรก เป็นการได้ข้อมูลมาจาก website  </a:t>
            </a:r>
            <a:r>
              <a:rPr lang="es"/>
              <a:t>honestdocs </a:t>
            </a:r>
            <a:r>
              <a:rPr lang="es"/>
              <a:t>เพื่อนำข้อมูลเกี่ยวกับรีวิวหรือการแสดงความคิดเห็นต่างๆของโรงพยาบาล ซึ่งจะมีรูปแบบ unstrunced data จะนำไปใช้ขั้นตอนต่อไปคือ ทำการ scraping ด้วยสกัดข้อมูลเหล่านั้นมาเก็บข้อมูลในรูปแบบไฟล์ csv ซึ่งมีโครงสร้างเรียบง่ายต่อในการอ่านข้อมูล จากนั้นจะนำไปสู่กระบวนการทำ preprocessing ซึ่งเปนเทคนิคแบบ ดาต้าไมนิ่ง เพื่อวิเคราะห์ความซับซ้อนข้อมูล หาความ unseen data ที่อยู่ภายในให้เห็นเป็น insight แล้วนำไปสร้างทำนายของโมเดลเพื่อประเมินผลความประสิทธิภาพต่างๆ เมื่อเสร็จสิ้นแล้ว ทำการแสดงภาพเป็นการบอกเล่าเรื่องของข้อมูลให้เข้าใจง่ายมากขึ้น ละสามารถนำไปใช้งานได้ เพื่อตัดสินใจเชิงกลยุทธิ์ว่าข้อมูลที่เราได้วิเคราะห์ได้มานั้น จะไปทิศทางไหนของธุรกิจ ซึ่งเรียกว่า actionable insight</a:t>
            </a:r>
            <a:endParaRPr/>
          </a:p>
          <a:p>
            <a:pPr indent="0" lvl="0" marL="0" rtl="0" algn="l">
              <a:spcBef>
                <a:spcPts val="0"/>
              </a:spcBef>
              <a:spcAft>
                <a:spcPts val="0"/>
              </a:spcAft>
              <a:buNone/>
            </a:pPr>
            <a:r>
              <a:rPr lang="es"/>
              <a:t>===============================================</a:t>
            </a:r>
            <a:endParaRPr/>
          </a:p>
          <a:p>
            <a:pPr indent="0" lvl="0" marL="0" rtl="0" algn="l">
              <a:spcBef>
                <a:spcPts val="0"/>
              </a:spcBef>
              <a:spcAft>
                <a:spcPts val="0"/>
              </a:spcAft>
              <a:buNone/>
            </a:pPr>
            <a:r>
              <a:rPr lang="es">
                <a:solidFill>
                  <a:schemeClr val="dk1"/>
                </a:solidFill>
              </a:rPr>
              <a:t>workflows :</a:t>
            </a:r>
            <a:endParaRPr>
              <a:solidFill>
                <a:schemeClr val="dk1"/>
              </a:solidFill>
            </a:endParaRPr>
          </a:p>
          <a:p>
            <a:pPr indent="0" lvl="0" marL="0" rtl="0" algn="l">
              <a:spcBef>
                <a:spcPts val="0"/>
              </a:spcBef>
              <a:spcAft>
                <a:spcPts val="0"/>
              </a:spcAft>
              <a:buNone/>
            </a:pPr>
            <a:r>
              <a:rPr lang="es">
                <a:solidFill>
                  <a:schemeClr val="dk1"/>
                </a:solidFill>
              </a:rPr>
              <a:t>ขั้นตอนแรกคือการดึงข้อมูลมาจาก website  honestdocs เพื่อนำข้อมูลเกี่ยวกับรีวิวหรือการแสดงความคิดเห็นต่างๆของโรงพยาบาล ซึ่งจะมีรูปแบบ unstrunced data นำข้อมูลเหล่านั้นมาทำใน</a:t>
            </a:r>
            <a:endParaRPr>
              <a:solidFill>
                <a:schemeClr val="dk1"/>
              </a:solidFill>
            </a:endParaRPr>
          </a:p>
          <a:p>
            <a:pPr indent="0" lvl="0" marL="0" rtl="0" algn="l">
              <a:spcBef>
                <a:spcPts val="0"/>
              </a:spcBef>
              <a:spcAft>
                <a:spcPts val="0"/>
              </a:spcAft>
              <a:buNone/>
            </a:pPr>
            <a:r>
              <a:rPr lang="es">
                <a:solidFill>
                  <a:schemeClr val="dk1"/>
                </a:solidFill>
              </a:rPr>
              <a:t>ขั้นตอนที่ 2 คือการ scraping ด้วยการสกัดข้อมูลเหล่านั้นมาเก็บไว้ในรูปแบบไฟล์ csv ซึ่งมีโครงสร้างเรียบง่ายต่อการอ่านข้อมูล จากนั้นจะนำไปสู่กระบวนการทำ preprocessing </a:t>
            </a:r>
            <a:endParaRPr>
              <a:solidFill>
                <a:schemeClr val="dk1"/>
              </a:solidFill>
            </a:endParaRPr>
          </a:p>
          <a:p>
            <a:pPr indent="0" lvl="0" marL="0" rtl="0" algn="l">
              <a:spcBef>
                <a:spcPts val="0"/>
              </a:spcBef>
              <a:spcAft>
                <a:spcPts val="0"/>
              </a:spcAft>
              <a:buNone/>
            </a:pPr>
            <a:r>
              <a:rPr lang="es">
                <a:solidFill>
                  <a:schemeClr val="dk1"/>
                </a:solidFill>
              </a:rPr>
              <a:t>ในขั้นตอนที่ 3 ซึ่งเป็นเทคนิคแบบ ดาต้าไมนิ่ง เพื่อทำการ clean data และวิเคราะห์ความซับซ้อนข้อมูล หาความ unseen data ที่อยู่ภายในให้เห็นเป็น insight แล้วนำไปสร้างโมเดลในการทำนาย</a:t>
            </a:r>
            <a:endParaRPr>
              <a:solidFill>
                <a:schemeClr val="dk1"/>
              </a:solidFill>
            </a:endParaRPr>
          </a:p>
          <a:p>
            <a:pPr indent="0" lvl="0" marL="0" rtl="0" algn="l">
              <a:spcBef>
                <a:spcPts val="0"/>
              </a:spcBef>
              <a:spcAft>
                <a:spcPts val="0"/>
              </a:spcAft>
              <a:buNone/>
            </a:pPr>
            <a:r>
              <a:rPr lang="es">
                <a:solidFill>
                  <a:schemeClr val="dk1"/>
                </a:solidFill>
              </a:rPr>
              <a:t>ในขั้นตอนที่ 4 เพื่อประเมินประสิทธิภาพของโมเดลในการทำนาย เมื่อเสร็จสิ้นแล้วทำการ visualize data ให้สามารถดูข้อมูลให้เข้าใจได้ง่ายมากขึ้น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และสุดท้ายสามารถนำไปใช้งานได้ เพื่อตัดสินใจเชิงกลยุทธิ์ว่าข้อมูลที่เราวิเคราะห์ได้มานั้น จะไปในทิศทางไหนของธุรกิจ ซึ่งเรียกว่า actionable insight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83b5ddc02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3b5ddc02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เราจะเลือกเก็บข้อมูลรีวิวหรือการแสดงความคิดเห็นโดยเข้าถึงเวบ </a:t>
            </a:r>
            <a:r>
              <a:rPr lang="es"/>
              <a:t>honestdocs </a:t>
            </a:r>
            <a:r>
              <a:rPr lang="es"/>
              <a:t>ด้วยการใช้ web scraping ซึ่งข้อมูลเหล่านั้นเป็นรีวิว สาม รพ ได้แก่ รพ ศิริราช ปิยทหารายการุณย์ รพ สิรินธร และโรงพยาบาลตำรวจ</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t>
            </a:r>
            <a:endParaRPr/>
          </a:p>
          <a:p>
            <a:pPr indent="0" lvl="0" marL="0" rtl="0" algn="l">
              <a:spcBef>
                <a:spcPts val="0"/>
              </a:spcBef>
              <a:spcAft>
                <a:spcPts val="0"/>
              </a:spcAft>
              <a:buClr>
                <a:schemeClr val="dk1"/>
              </a:buClr>
              <a:buSzPts val="1100"/>
              <a:buFont typeface="Arial"/>
              <a:buNone/>
            </a:pPr>
            <a:r>
              <a:rPr lang="es">
                <a:solidFill>
                  <a:schemeClr val="dk1"/>
                </a:solidFill>
              </a:rPr>
              <a:t>ในส่วนของ webscraping ในขั้นตอนแรก </a:t>
            </a:r>
            <a:r>
              <a:rPr lang="es">
                <a:solidFill>
                  <a:schemeClr val="dk1"/>
                </a:solidFill>
              </a:rPr>
              <a:t>เราเลือกเก็บข้อมูลรีวิวหรือการแสดงความคิดเห็นโดยเข้าถึงเวบ honestdocs ด้วยการใช้ web scraping ซึ่งข้อมูลเหล่านี้เป็นข้อมูลการรีวิวและการแสดงความคิดเห็นของ สาม รพ ได้แก่ รพ ศิริราช ปิยมหาราชการุณย์ ,รพ สิรินธร และโรงพยาบาลตำรวจ</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83b5ddc0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3b5ddc0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ขั้นตอนที่2 คือการดึงข้อมูลจากเว็บไซต์ เราได้ลองรันโค้ดรวดเดียว จากการใช้ library google-trans  เราได้เจอปัญหาเกี่ยวกับ restriction เนื่องจาก </a:t>
            </a:r>
            <a:r>
              <a:rPr lang="es" sz="1050">
                <a:solidFill>
                  <a:srgbClr val="002B36"/>
                </a:solidFill>
                <a:highlight>
                  <a:srgbClr val="FFFFFF"/>
                </a:highlight>
              </a:rPr>
              <a:t>maximum character limit ก็คือการใช้ข้อความมากเกินไป เกินข้อกำหนดของ lib googletrans ซึ่งจะโดนบล๊อค ip แบบชั่วคราว จึงได้ตัดสินใจรันแต่ละไฟล์ของแต่ละ รพ เพื่อหลีกเลี่ยงการเกิดขึ้นปัญหาดังกล่าว  และทำการ scraper และ translation ออกมาในเป็นรูปแบบ csv แต่ละไฟล์ของแต่ละ รพ  จะเป็นภาษาอังกฤษ แล้วนำสามไฟล์มา วางไว้ที่ในเดียวกัน</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83b5ddc02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3b5ddc02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ความท้าทาย อย่างไรก็ตาม ขณะที่ใช้ lib googletrans แปลไทยเป็นอังกฤษนั่น ทำงานได้ไม่ราบรื่นดีนัก ทางเราได้เจอปัญหาที่ต้องท้าทายยิ่ง ซึ่งต้องจัดการแก้ปัญหาโดยเฉพาะหน้า นั่นคือ</a:t>
            </a:r>
            <a:endParaRPr/>
          </a:p>
          <a:p>
            <a:pPr indent="-298450" lvl="0" marL="457200" rtl="0" algn="l">
              <a:spcBef>
                <a:spcPts val="0"/>
              </a:spcBef>
              <a:spcAft>
                <a:spcPts val="0"/>
              </a:spcAft>
              <a:buSzPts val="1100"/>
              <a:buAutoNum type="arabicPeriod"/>
            </a:pPr>
            <a:r>
              <a:rPr lang="es"/>
              <a:t>รันไฟล์แต่ละไฟล์แต่ละรพ เพื่อเลี่ยงปัญหา limitiation การใช้จำนวนแปลข้อความ</a:t>
            </a:r>
            <a:endParaRPr/>
          </a:p>
          <a:p>
            <a:pPr indent="-298450" lvl="0" marL="457200" rtl="0" algn="l">
              <a:spcBef>
                <a:spcPts val="0"/>
              </a:spcBef>
              <a:spcAft>
                <a:spcPts val="0"/>
              </a:spcAft>
              <a:buSzPts val="1100"/>
              <a:buAutoNum type="arabicPeriod"/>
            </a:pPr>
            <a:r>
              <a:rPr lang="es"/>
              <a:t>ลบอักษรภาพที่เป็นอีโมชั่น (ไม่ใช่ลบ index หรือ row)</a:t>
            </a:r>
            <a:endParaRPr/>
          </a:p>
          <a:p>
            <a:pPr indent="-298450" lvl="0" marL="457200" rtl="0" algn="l">
              <a:spcBef>
                <a:spcPts val="0"/>
              </a:spcBef>
              <a:spcAft>
                <a:spcPts val="0"/>
              </a:spcAft>
              <a:buSzPts val="1100"/>
              <a:buAutoNum type="arabicPeriod"/>
            </a:pPr>
            <a:r>
              <a:rPr lang="es"/>
              <a:t>ลบ index ที่มี text ยาวเกินไป เ</a:t>
            </a:r>
            <a:r>
              <a:rPr lang="es">
                <a:solidFill>
                  <a:schemeClr val="dk1"/>
                </a:solidFill>
              </a:rPr>
              <a:t>พื่อเลี่ยง unexpected problem </a:t>
            </a:r>
            <a:endParaRPr>
              <a:solidFill>
                <a:schemeClr val="dk1"/>
              </a:solidFill>
            </a:endParaRPr>
          </a:p>
          <a:p>
            <a:pPr indent="0" lvl="0" marL="0" rtl="0" algn="l">
              <a:spcBef>
                <a:spcPts val="0"/>
              </a:spcBef>
              <a:spcAft>
                <a:spcPts val="0"/>
              </a:spcAft>
              <a:buNone/>
            </a:pPr>
            <a:r>
              <a:rPr lang="e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ความท้าทายที่เจอ จากการใช้ lib googletrans แปลไทยเป็นอังกฤษ เราได้เจอปัญหาและจัดการแก้ปัญหาดังนี้คือ </a:t>
            </a:r>
            <a:endParaRPr>
              <a:solidFill>
                <a:schemeClr val="dk1"/>
              </a:solidFill>
            </a:endParaRPr>
          </a:p>
          <a:p>
            <a:pPr indent="-298450" lvl="0" marL="457200" rtl="0" algn="l">
              <a:spcBef>
                <a:spcPts val="0"/>
              </a:spcBef>
              <a:spcAft>
                <a:spcPts val="0"/>
              </a:spcAft>
              <a:buClr>
                <a:schemeClr val="dk1"/>
              </a:buClr>
              <a:buSzPts val="1100"/>
              <a:buAutoNum type="arabicPeriod"/>
            </a:pPr>
            <a:r>
              <a:rPr lang="es">
                <a:solidFill>
                  <a:schemeClr val="dk1"/>
                </a:solidFill>
              </a:rPr>
              <a:t>รันไฟล์แต่ละไฟล์แต่ละรพ เพื่อเลี่ยงปัญหา limitiation การใช้จำนวนแปลข้อความ</a:t>
            </a:r>
            <a:endParaRPr>
              <a:solidFill>
                <a:schemeClr val="dk1"/>
              </a:solidFill>
            </a:endParaRPr>
          </a:p>
          <a:p>
            <a:pPr indent="-298450" lvl="0" marL="457200" rtl="0" algn="l">
              <a:spcBef>
                <a:spcPts val="0"/>
              </a:spcBef>
              <a:spcAft>
                <a:spcPts val="0"/>
              </a:spcAft>
              <a:buClr>
                <a:schemeClr val="dk1"/>
              </a:buClr>
              <a:buSzPts val="1100"/>
              <a:buAutoNum type="arabicPeriod"/>
            </a:pPr>
            <a:r>
              <a:rPr lang="es">
                <a:solidFill>
                  <a:schemeClr val="dk1"/>
                </a:solidFill>
              </a:rPr>
              <a:t>ลบอักษรภาพที่เป็นอีโมชั่น (ไม่ใช่ลบ index หรือ row)</a:t>
            </a:r>
            <a:endParaRPr>
              <a:solidFill>
                <a:schemeClr val="dk1"/>
              </a:solidFill>
            </a:endParaRPr>
          </a:p>
          <a:p>
            <a:pPr indent="-298450" lvl="0" marL="457200" rtl="0" algn="l">
              <a:spcBef>
                <a:spcPts val="0"/>
              </a:spcBef>
              <a:spcAft>
                <a:spcPts val="0"/>
              </a:spcAft>
              <a:buClr>
                <a:schemeClr val="dk1"/>
              </a:buClr>
              <a:buSzPts val="1100"/>
              <a:buAutoNum type="arabicPeriod"/>
            </a:pPr>
            <a:r>
              <a:rPr lang="es">
                <a:solidFill>
                  <a:schemeClr val="dk1"/>
                </a:solidFill>
              </a:rPr>
              <a:t>ลบ index ที่มี text ยาวเกินไป เพื่อเลี่ยง unexpected problem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83b5ddc02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3b5ddc02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เราพบปัญหาของอักษรภาพที่เป็นอีโมชั่นในข้อมูลรีวิวของ รพ ศิริราช ปิยะ </a:t>
            </a:r>
            <a:r>
              <a:rPr lang="es">
                <a:solidFill>
                  <a:schemeClr val="dk1"/>
                </a:solidFill>
              </a:rPr>
              <a:t>ส่วน รพ อื่นจะไม่มีปัญหาเรื่องนี้ </a:t>
            </a:r>
            <a:endParaRPr>
              <a:solidFill>
                <a:schemeClr val="dk1"/>
              </a:solidFill>
            </a:endParaRPr>
          </a:p>
          <a:p>
            <a:pPr indent="0" lvl="0" marL="0" rtl="0" algn="l">
              <a:spcBef>
                <a:spcPts val="0"/>
              </a:spcBef>
              <a:spcAft>
                <a:spcPts val="0"/>
              </a:spcAft>
              <a:buNone/>
            </a:pPr>
            <a:r>
              <a:rPr lang="es"/>
              <a:t>เราจึง</a:t>
            </a:r>
            <a:r>
              <a:rPr lang="es"/>
              <a:t> cleansing data ด้วยการลบอีโมชั่นออกจากข้อมูล</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83b5ddc02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83b5ddc02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ต่อมาคือปัญหาเรื่องข้อความยาวเกินไปในข้อมูลของ รพ สิริธร เราทำการเช็คว่า index ไหนบ้างที่มีข้อความยาวเกิน 1000 ตัวอักษร เราพบว่ามี</a:t>
            </a:r>
            <a:r>
              <a:rPr lang="es"/>
              <a:t> index ที่1</a:t>
            </a:r>
            <a:r>
              <a:rPr lang="es"/>
              <a:t>4 มี 6534 </a:t>
            </a:r>
            <a:r>
              <a:rPr lang="es">
                <a:solidFill>
                  <a:schemeClr val="dk1"/>
                </a:solidFill>
              </a:rPr>
              <a:t>ตัวอักษ </a:t>
            </a:r>
            <a:r>
              <a:rPr lang="es"/>
              <a:t>เราจึงได้ตัดสินใจลบ index นั้น  จากจำนวน 283 คอมเม้น เหลือ 282 คอมเม้น</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TITLE_1_1_2_1_1_1">
    <p:bg>
      <p:bgPr>
        <a:solidFill>
          <a:srgbClr val="48FFD5"/>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png"/><Relationship Id="rId12" Type="http://schemas.openxmlformats.org/officeDocument/2006/relationships/image" Target="../media/image15.png"/><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3.png"/><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16.png"/><Relationship Id="rId6"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41.png"/><Relationship Id="rId5" Type="http://schemas.openxmlformats.org/officeDocument/2006/relationships/image" Target="../media/image16.png"/><Relationship Id="rId6"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16.png"/><Relationship Id="rId6"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43.png"/><Relationship Id="rId8"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39.png"/><Relationship Id="rId5" Type="http://schemas.openxmlformats.org/officeDocument/2006/relationships/image" Target="../media/image46.png"/><Relationship Id="rId6" Type="http://schemas.openxmlformats.org/officeDocument/2006/relationships/image" Target="../media/image40.png"/><Relationship Id="rId7" Type="http://schemas.openxmlformats.org/officeDocument/2006/relationships/image" Target="../media/image43.png"/><Relationship Id="rId8"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3.png"/><Relationship Id="rId8"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honestdocs.co/hospitals/siriraj-piyamaharajkarun-hospital" TargetMode="External"/><Relationship Id="rId4" Type="http://schemas.openxmlformats.org/officeDocument/2006/relationships/hyperlink" Target="https://www.honestdocs.co/hospitals/sirindhorn-hospital" TargetMode="External"/><Relationship Id="rId5" Type="http://schemas.openxmlformats.org/officeDocument/2006/relationships/hyperlink" Target="https://www.honestdocs.co/hospitals/police-general-hospita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4611875" y="2803500"/>
            <a:ext cx="4288200" cy="147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a:t>
            </a:r>
            <a:r>
              <a:rPr lang="es"/>
              <a:t>entiment Analysis </a:t>
            </a:r>
            <a:endParaRPr/>
          </a:p>
          <a:p>
            <a:pPr indent="0" lvl="0" marL="0" rtl="0" algn="l">
              <a:spcBef>
                <a:spcPts val="0"/>
              </a:spcBef>
              <a:spcAft>
                <a:spcPts val="0"/>
              </a:spcAft>
              <a:buNone/>
            </a:pPr>
            <a:r>
              <a:rPr lang="es"/>
              <a:t>of Patient Feedback with Machine Learning</a:t>
            </a:r>
            <a:endParaRPr/>
          </a:p>
        </p:txBody>
      </p:sp>
      <p:sp>
        <p:nvSpPr>
          <p:cNvPr id="102" name="Google Shape;102;p18"/>
          <p:cNvSpPr txBox="1"/>
          <p:nvPr>
            <p:ph idx="1" type="subTitle"/>
          </p:nvPr>
        </p:nvSpPr>
        <p:spPr>
          <a:xfrm>
            <a:off x="5542175" y="42573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DS532 TEXT ANALYTICS</a:t>
            </a:r>
            <a:br>
              <a:rPr lang="es"/>
            </a:br>
            <a:r>
              <a:rPr lang="es"/>
              <a:t>Srinakharinwirot University</a:t>
            </a:r>
            <a:endParaRPr/>
          </a:p>
        </p:txBody>
      </p:sp>
      <p:sp>
        <p:nvSpPr>
          <p:cNvPr id="103" name="Google Shape;103;p18"/>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3470401" y="1713625"/>
            <a:ext cx="887841"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3867706" y="3617626"/>
            <a:ext cx="24" cy="24"/>
          </a:xfrm>
          <a:custGeom>
            <a:rect b="b" l="l" r="r" t="t"/>
            <a:pathLst>
              <a:path extrusionOk="0" h="1" w="1">
                <a:moveTo>
                  <a:pt x="0" y="0"/>
                </a:moveTo>
                <a:lnTo>
                  <a:pt x="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txBox="1"/>
          <p:nvPr>
            <p:ph type="ctrTitle"/>
          </p:nvPr>
        </p:nvSpPr>
        <p:spPr>
          <a:xfrm>
            <a:off x="3524788" y="1800788"/>
            <a:ext cx="1101900" cy="38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t>DS532</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27"/>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WEB SCRAPING : </a:t>
            </a:r>
            <a:r>
              <a:rPr lang="es"/>
              <a:t>After Cleansing Data</a:t>
            </a:r>
            <a:endParaRPr/>
          </a:p>
        </p:txBody>
      </p:sp>
      <p:sp>
        <p:nvSpPr>
          <p:cNvPr id="553" name="Google Shape;553;p27"/>
          <p:cNvSpPr txBox="1"/>
          <p:nvPr>
            <p:ph idx="1" type="subTitle"/>
          </p:nvPr>
        </p:nvSpPr>
        <p:spPr>
          <a:xfrm>
            <a:off x="1077175" y="4102125"/>
            <a:ext cx="13749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โรงพยาบาลศิริราช ปิยมหาราชการุณย์</a:t>
            </a:r>
            <a:endParaRPr/>
          </a:p>
          <a:p>
            <a:pPr indent="0" lvl="0" marL="0" rtl="0" algn="ctr">
              <a:spcBef>
                <a:spcPts val="0"/>
              </a:spcBef>
              <a:spcAft>
                <a:spcPts val="0"/>
              </a:spcAft>
              <a:buNone/>
            </a:pPr>
            <a:r>
              <a:t/>
            </a:r>
            <a:endParaRPr/>
          </a:p>
        </p:txBody>
      </p:sp>
      <p:sp>
        <p:nvSpPr>
          <p:cNvPr id="554" name="Google Shape;554;p27"/>
          <p:cNvSpPr txBox="1"/>
          <p:nvPr>
            <p:ph idx="2" type="subTitle"/>
          </p:nvPr>
        </p:nvSpPr>
        <p:spPr>
          <a:xfrm>
            <a:off x="6434656" y="39497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โรงพยาบาลตำรวจ</a:t>
            </a:r>
            <a:endParaRPr/>
          </a:p>
        </p:txBody>
      </p:sp>
      <p:sp>
        <p:nvSpPr>
          <p:cNvPr id="555" name="Google Shape;555;p27"/>
          <p:cNvSpPr txBox="1"/>
          <p:nvPr>
            <p:ph idx="3" type="subTitle"/>
          </p:nvPr>
        </p:nvSpPr>
        <p:spPr>
          <a:xfrm>
            <a:off x="3633931" y="39497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โรงพยาบาลสิรินธร</a:t>
            </a:r>
            <a:endParaRPr/>
          </a:p>
        </p:txBody>
      </p:sp>
      <p:sp>
        <p:nvSpPr>
          <p:cNvPr id="556" name="Google Shape;556;p27"/>
          <p:cNvSpPr txBox="1"/>
          <p:nvPr>
            <p:ph type="ctrTitle"/>
          </p:nvPr>
        </p:nvSpPr>
        <p:spPr>
          <a:xfrm>
            <a:off x="739900" y="3745775"/>
            <a:ext cx="2076000" cy="50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a:t>
            </a:r>
            <a:r>
              <a:rPr lang="es"/>
              <a:t>iriraj Piyamaharajkarun Hospital</a:t>
            </a:r>
            <a:endParaRPr/>
          </a:p>
        </p:txBody>
      </p:sp>
      <p:sp>
        <p:nvSpPr>
          <p:cNvPr id="557" name="Google Shape;557;p27"/>
          <p:cNvSpPr txBox="1"/>
          <p:nvPr>
            <p:ph idx="4" type="ctrTitle"/>
          </p:nvPr>
        </p:nvSpPr>
        <p:spPr>
          <a:xfrm>
            <a:off x="6341356" y="38841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Police General </a:t>
            </a:r>
            <a:r>
              <a:rPr lang="es"/>
              <a:t>Hospital</a:t>
            </a:r>
            <a:endParaRPr/>
          </a:p>
        </p:txBody>
      </p:sp>
      <p:sp>
        <p:nvSpPr>
          <p:cNvPr id="558" name="Google Shape;558;p27"/>
          <p:cNvSpPr txBox="1"/>
          <p:nvPr>
            <p:ph idx="5" type="ctrTitle"/>
          </p:nvPr>
        </p:nvSpPr>
        <p:spPr>
          <a:xfrm>
            <a:off x="3540631" y="38841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Sirindhorn Hospital</a:t>
            </a:r>
            <a:endParaRPr/>
          </a:p>
        </p:txBody>
      </p:sp>
      <p:sp>
        <p:nvSpPr>
          <p:cNvPr id="559" name="Google Shape;559;p27"/>
          <p:cNvSpPr/>
          <p:nvPr/>
        </p:nvSpPr>
        <p:spPr>
          <a:xfrm>
            <a:off x="1267145" y="25408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6877940" y="2534249"/>
            <a:ext cx="1002833" cy="837003"/>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 name="Google Shape;561;p27"/>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62" name="Google Shape;562;p27"/>
          <p:cNvSpPr txBox="1"/>
          <p:nvPr/>
        </p:nvSpPr>
        <p:spPr>
          <a:xfrm>
            <a:off x="1204638" y="1214913"/>
            <a:ext cx="67308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After cleansing data, and implemented with Google Translate API using library googletrans along with export to csv files separately. There are 396, 282, and 262 comments for Siriraj Piyamaharajkarun Hospital, Sirindhorn Hospital, and Police General Hospital respectively.</a:t>
            </a:r>
            <a:endParaRPr/>
          </a:p>
        </p:txBody>
      </p:sp>
      <p:sp>
        <p:nvSpPr>
          <p:cNvPr id="563" name="Google Shape;563;p27"/>
          <p:cNvSpPr/>
          <p:nvPr/>
        </p:nvSpPr>
        <p:spPr>
          <a:xfrm>
            <a:off x="4072542" y="2536618"/>
            <a:ext cx="994978" cy="830447"/>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txBox="1"/>
          <p:nvPr>
            <p:ph idx="4294967295" type="title"/>
          </p:nvPr>
        </p:nvSpPr>
        <p:spPr>
          <a:xfrm>
            <a:off x="1267050" y="2544225"/>
            <a:ext cx="995100" cy="6828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396</a:t>
            </a:r>
            <a:endParaRPr/>
          </a:p>
        </p:txBody>
      </p:sp>
      <p:sp>
        <p:nvSpPr>
          <p:cNvPr id="565" name="Google Shape;565;p27"/>
          <p:cNvSpPr txBox="1"/>
          <p:nvPr>
            <p:ph idx="4294967295" type="title"/>
          </p:nvPr>
        </p:nvSpPr>
        <p:spPr>
          <a:xfrm>
            <a:off x="6960713" y="2544225"/>
            <a:ext cx="837300" cy="502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262</a:t>
            </a:r>
            <a:endParaRPr/>
          </a:p>
        </p:txBody>
      </p:sp>
      <p:sp>
        <p:nvSpPr>
          <p:cNvPr id="566" name="Google Shape;566;p27"/>
          <p:cNvSpPr txBox="1"/>
          <p:nvPr>
            <p:ph idx="4294967295" type="title"/>
          </p:nvPr>
        </p:nvSpPr>
        <p:spPr>
          <a:xfrm>
            <a:off x="4072502" y="2544225"/>
            <a:ext cx="995100" cy="6828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282</a:t>
            </a:r>
            <a:endParaRPr/>
          </a:p>
        </p:txBody>
      </p:sp>
      <p:sp>
        <p:nvSpPr>
          <p:cNvPr id="567" name="Google Shape;567;p27"/>
          <p:cNvSpPr txBox="1"/>
          <p:nvPr>
            <p:ph idx="5" type="ctrTitle"/>
          </p:nvPr>
        </p:nvSpPr>
        <p:spPr>
          <a:xfrm>
            <a:off x="1230700" y="2242475"/>
            <a:ext cx="10944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rPr>
              <a:t>COMMENTS</a:t>
            </a:r>
            <a:endParaRPr>
              <a:solidFill>
                <a:srgbClr val="48FFD5"/>
              </a:solidFill>
            </a:endParaRPr>
          </a:p>
        </p:txBody>
      </p:sp>
      <p:sp>
        <p:nvSpPr>
          <p:cNvPr id="568" name="Google Shape;568;p27"/>
          <p:cNvSpPr txBox="1"/>
          <p:nvPr>
            <p:ph idx="5" type="ctrTitle"/>
          </p:nvPr>
        </p:nvSpPr>
        <p:spPr>
          <a:xfrm>
            <a:off x="4022838" y="2242475"/>
            <a:ext cx="10944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rPr>
              <a:t>COMMENTS</a:t>
            </a:r>
            <a:endParaRPr>
              <a:solidFill>
                <a:srgbClr val="48FFD5"/>
              </a:solidFill>
            </a:endParaRPr>
          </a:p>
        </p:txBody>
      </p:sp>
      <p:sp>
        <p:nvSpPr>
          <p:cNvPr id="569" name="Google Shape;569;p27"/>
          <p:cNvSpPr txBox="1"/>
          <p:nvPr>
            <p:ph idx="5" type="ctrTitle"/>
          </p:nvPr>
        </p:nvSpPr>
        <p:spPr>
          <a:xfrm>
            <a:off x="6815000" y="2242475"/>
            <a:ext cx="10944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rPr>
              <a:t>COMMENTS</a:t>
            </a:r>
            <a:endParaRPr>
              <a:solidFill>
                <a:srgbClr val="48FFD5"/>
              </a:solidFill>
            </a:endParaRPr>
          </a:p>
        </p:txBody>
      </p:sp>
      <p:sp>
        <p:nvSpPr>
          <p:cNvPr id="570" name="Google Shape;570;p27"/>
          <p:cNvSpPr txBox="1"/>
          <p:nvPr>
            <p:ph idx="1" type="subTitle"/>
          </p:nvPr>
        </p:nvSpPr>
        <p:spPr>
          <a:xfrm>
            <a:off x="7322700" y="4573500"/>
            <a:ext cx="1509600" cy="3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Updated April 2020</a:t>
            </a:r>
            <a:endParaRPr/>
          </a:p>
        </p:txBody>
      </p:sp>
      <p:sp>
        <p:nvSpPr>
          <p:cNvPr id="571" name="Google Shape;571;p27"/>
          <p:cNvSpPr txBox="1"/>
          <p:nvPr>
            <p:ph idx="3" type="subTitle"/>
          </p:nvPr>
        </p:nvSpPr>
        <p:spPr>
          <a:xfrm>
            <a:off x="575500" y="3411950"/>
            <a:ext cx="2404800" cy="300000"/>
          </a:xfrm>
          <a:prstGeom prst="rect">
            <a:avLst/>
          </a:prstGeom>
          <a:solidFill>
            <a:srgbClr val="48FFD5">
              <a:alpha val="41070"/>
            </a:srgbClr>
          </a:solidFill>
        </p:spPr>
        <p:txBody>
          <a:bodyPr anchorCtr="0" anchor="t" bIns="91425" lIns="91425" spcFirstLastPara="1" rIns="91425" wrap="square" tIns="91425">
            <a:noAutofit/>
          </a:bodyPr>
          <a:lstStyle/>
          <a:p>
            <a:pPr indent="0" lvl="0" marL="0" rtl="0" algn="r">
              <a:spcBef>
                <a:spcPts val="0"/>
              </a:spcBef>
              <a:spcAft>
                <a:spcPts val="0"/>
              </a:spcAft>
              <a:buNone/>
            </a:pPr>
            <a:r>
              <a:rPr lang="es" sz="900"/>
              <a:t>en-comment_police-general-hospital.csv</a:t>
            </a:r>
            <a:endParaRPr sz="900">
              <a:solidFill>
                <a:srgbClr val="FFFFFF"/>
              </a:solidFill>
            </a:endParaRPr>
          </a:p>
        </p:txBody>
      </p:sp>
      <p:sp>
        <p:nvSpPr>
          <p:cNvPr id="572" name="Google Shape;572;p27"/>
          <p:cNvSpPr txBox="1"/>
          <p:nvPr>
            <p:ph idx="3" type="subTitle"/>
          </p:nvPr>
        </p:nvSpPr>
        <p:spPr>
          <a:xfrm>
            <a:off x="3367650" y="3410075"/>
            <a:ext cx="2404800" cy="306600"/>
          </a:xfrm>
          <a:prstGeom prst="rect">
            <a:avLst/>
          </a:prstGeom>
          <a:solidFill>
            <a:srgbClr val="48FFD5">
              <a:alpha val="4107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s" sz="900"/>
              <a:t>en-comment_sirindhorn-hospital.csv</a:t>
            </a:r>
            <a:br>
              <a:rPr lang="es" sz="900"/>
            </a:br>
            <a:endParaRPr sz="900">
              <a:solidFill>
                <a:srgbClr val="FFFFFF"/>
              </a:solidFill>
            </a:endParaRPr>
          </a:p>
        </p:txBody>
      </p:sp>
      <p:sp>
        <p:nvSpPr>
          <p:cNvPr id="573" name="Google Shape;573;p27"/>
          <p:cNvSpPr txBox="1"/>
          <p:nvPr>
            <p:ph idx="3" type="subTitle"/>
          </p:nvPr>
        </p:nvSpPr>
        <p:spPr>
          <a:xfrm>
            <a:off x="6176975" y="3410075"/>
            <a:ext cx="2404800" cy="300000"/>
          </a:xfrm>
          <a:prstGeom prst="rect">
            <a:avLst/>
          </a:prstGeom>
          <a:solidFill>
            <a:srgbClr val="48FFD5">
              <a:alpha val="4107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s" sz="900"/>
              <a:t>en-comment_siriraj-piya-hospital.csv</a:t>
            </a:r>
            <a:endParaRPr sz="900">
              <a:solidFill>
                <a:srgbClr val="FFFFFF"/>
              </a:solidFill>
            </a:endParaRPr>
          </a:p>
        </p:txBody>
      </p:sp>
      <p:grpSp>
        <p:nvGrpSpPr>
          <p:cNvPr id="574" name="Google Shape;574;p27"/>
          <p:cNvGrpSpPr/>
          <p:nvPr/>
        </p:nvGrpSpPr>
        <p:grpSpPr>
          <a:xfrm>
            <a:off x="651689" y="3501026"/>
            <a:ext cx="168786" cy="135021"/>
            <a:chOff x="-25465200" y="3565175"/>
            <a:chExt cx="298525" cy="277250"/>
          </a:xfrm>
        </p:grpSpPr>
        <p:sp>
          <p:nvSpPr>
            <p:cNvPr id="575" name="Google Shape;575;p2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27"/>
          <p:cNvGrpSpPr/>
          <p:nvPr/>
        </p:nvGrpSpPr>
        <p:grpSpPr>
          <a:xfrm>
            <a:off x="6265864" y="3493176"/>
            <a:ext cx="168786" cy="135021"/>
            <a:chOff x="-25465200" y="3565175"/>
            <a:chExt cx="298525" cy="277250"/>
          </a:xfrm>
        </p:grpSpPr>
        <p:sp>
          <p:nvSpPr>
            <p:cNvPr id="578" name="Google Shape;578;p2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27"/>
          <p:cNvGrpSpPr/>
          <p:nvPr/>
        </p:nvGrpSpPr>
        <p:grpSpPr>
          <a:xfrm>
            <a:off x="3465139" y="3493176"/>
            <a:ext cx="168786" cy="135021"/>
            <a:chOff x="-25465200" y="3565175"/>
            <a:chExt cx="298525" cy="277250"/>
          </a:xfrm>
        </p:grpSpPr>
        <p:sp>
          <p:nvSpPr>
            <p:cNvPr id="581" name="Google Shape;581;p2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2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TEXT </a:t>
            </a:r>
            <a:r>
              <a:rPr lang="es"/>
              <a:t>PREPROCESSING : Process</a:t>
            </a:r>
            <a:endParaRPr/>
          </a:p>
        </p:txBody>
      </p:sp>
      <p:sp>
        <p:nvSpPr>
          <p:cNvPr id="588" name="Google Shape;588;p28"/>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txBox="1"/>
          <p:nvPr>
            <p:ph idx="4294967295" type="ctrTitle"/>
          </p:nvPr>
        </p:nvSpPr>
        <p:spPr>
          <a:xfrm>
            <a:off x="6339800" y="145972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8FFD5"/>
                </a:solidFill>
              </a:rPr>
              <a:t>RESULT</a:t>
            </a:r>
            <a:endParaRPr sz="1200">
              <a:solidFill>
                <a:srgbClr val="48FFD5"/>
              </a:solidFill>
            </a:endParaRPr>
          </a:p>
        </p:txBody>
      </p:sp>
      <p:sp>
        <p:nvSpPr>
          <p:cNvPr id="590" name="Google Shape;590;p28"/>
          <p:cNvSpPr txBox="1"/>
          <p:nvPr>
            <p:ph idx="4294967295" type="subTitle"/>
          </p:nvPr>
        </p:nvSpPr>
        <p:spPr>
          <a:xfrm>
            <a:off x="1111675" y="3776838"/>
            <a:ext cx="1454700" cy="32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1200">
                <a:solidFill>
                  <a:srgbClr val="48FFD5"/>
                </a:solidFill>
                <a:latin typeface="Roboto Black"/>
                <a:ea typeface="Roboto Black"/>
                <a:cs typeface="Roboto Black"/>
                <a:sym typeface="Roboto Black"/>
              </a:rPr>
              <a:t>PROBLEM</a:t>
            </a:r>
            <a:endParaRPr sz="1200">
              <a:solidFill>
                <a:srgbClr val="48FFD5"/>
              </a:solidFill>
              <a:latin typeface="Roboto Black"/>
              <a:ea typeface="Roboto Black"/>
              <a:cs typeface="Roboto Black"/>
              <a:sym typeface="Roboto Black"/>
            </a:endParaRPr>
          </a:p>
          <a:p>
            <a:pPr indent="0" lvl="0" marL="0" rtl="0" algn="r">
              <a:spcBef>
                <a:spcPts val="0"/>
              </a:spcBef>
              <a:spcAft>
                <a:spcPts val="1600"/>
              </a:spcAft>
              <a:buNone/>
            </a:pPr>
            <a:r>
              <a:t/>
            </a:r>
            <a:endParaRPr b="1" sz="1200">
              <a:solidFill>
                <a:srgbClr val="48FFD5"/>
              </a:solidFill>
              <a:latin typeface="Roboto"/>
              <a:ea typeface="Roboto"/>
              <a:cs typeface="Roboto"/>
              <a:sym typeface="Roboto"/>
            </a:endParaRPr>
          </a:p>
        </p:txBody>
      </p:sp>
      <p:sp>
        <p:nvSpPr>
          <p:cNvPr id="591" name="Google Shape;591;p28"/>
          <p:cNvSpPr/>
          <p:nvPr/>
        </p:nvSpPr>
        <p:spPr>
          <a:xfrm>
            <a:off x="4484600" y="3688443"/>
            <a:ext cx="171525" cy="155302"/>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4529721" y="3725320"/>
            <a:ext cx="81284" cy="81548"/>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4570181" y="3711282"/>
            <a:ext cx="16" cy="54813"/>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4570181" y="3711282"/>
            <a:ext cx="16" cy="54813"/>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595" name="Google Shape;595;p28"/>
          <p:cNvSpPr/>
          <p:nvPr/>
        </p:nvSpPr>
        <p:spPr>
          <a:xfrm>
            <a:off x="3507331" y="2699059"/>
            <a:ext cx="1063189" cy="971453"/>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3353085" y="2229537"/>
            <a:ext cx="1519976" cy="1169286"/>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4045898" y="2359878"/>
            <a:ext cx="1545516" cy="804029"/>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3159347" y="1929454"/>
            <a:ext cx="663460" cy="482229"/>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4570514" y="3244763"/>
            <a:ext cx="1306025" cy="2590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3913198" y="3388791"/>
            <a:ext cx="19929" cy="20076"/>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4537521" y="3388791"/>
            <a:ext cx="19913" cy="20076"/>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4560413" y="3504396"/>
            <a:ext cx="19913" cy="20076"/>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4537521" y="3153871"/>
            <a:ext cx="19913" cy="20076"/>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4840384" y="3153871"/>
            <a:ext cx="19913" cy="20076"/>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4058661" y="2931983"/>
            <a:ext cx="19929" cy="2006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3497041" y="2689029"/>
            <a:ext cx="20261" cy="20076"/>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3812857" y="1919760"/>
            <a:ext cx="19913" cy="20076"/>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3149406" y="2209493"/>
            <a:ext cx="19913" cy="2006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4863103" y="2219523"/>
            <a:ext cx="19913" cy="2006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5581457" y="2351525"/>
            <a:ext cx="19929" cy="2006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5866252" y="3242765"/>
            <a:ext cx="19913" cy="2006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5425547" y="3492396"/>
            <a:ext cx="19929" cy="2006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
          <p:cNvSpPr/>
          <p:nvPr/>
        </p:nvSpPr>
        <p:spPr>
          <a:xfrm>
            <a:off x="5433680" y="2110248"/>
            <a:ext cx="180134" cy="181127"/>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a:off x="5433997" y="1928448"/>
            <a:ext cx="180150" cy="181479"/>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5614133" y="1928783"/>
            <a:ext cx="180467" cy="181814"/>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5614133" y="2110584"/>
            <a:ext cx="179817" cy="181463"/>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3834752" y="1478315"/>
            <a:ext cx="447845" cy="125341"/>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4259555" y="1586545"/>
            <a:ext cx="42441" cy="42818"/>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28"/>
          <p:cNvGrpSpPr/>
          <p:nvPr/>
        </p:nvGrpSpPr>
        <p:grpSpPr>
          <a:xfrm>
            <a:off x="5142167" y="1677475"/>
            <a:ext cx="463380" cy="158751"/>
            <a:chOff x="5142167" y="1448875"/>
            <a:chExt cx="463380" cy="158751"/>
          </a:xfrm>
        </p:grpSpPr>
        <p:sp>
          <p:nvSpPr>
            <p:cNvPr id="620" name="Google Shape;620;p28"/>
            <p:cNvSpPr/>
            <p:nvPr/>
          </p:nvSpPr>
          <p:spPr>
            <a:xfrm>
              <a:off x="5157674" y="1448875"/>
              <a:ext cx="447872" cy="125333"/>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5142167" y="1564731"/>
              <a:ext cx="42729" cy="42895"/>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28"/>
          <p:cNvSpPr/>
          <p:nvPr/>
        </p:nvSpPr>
        <p:spPr>
          <a:xfrm>
            <a:off x="3718636" y="1658103"/>
            <a:ext cx="208338" cy="209875"/>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3725611" y="1676151"/>
            <a:ext cx="194402" cy="173829"/>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3822798" y="1693863"/>
            <a:ext cx="37178" cy="91242"/>
          </a:xfrm>
          <a:custGeom>
            <a:rect b="b" l="l" r="r" t="t"/>
            <a:pathLst>
              <a:path extrusionOk="0" fill="none" h="5713" w="2345">
                <a:moveTo>
                  <a:pt x="1" y="0"/>
                </a:moveTo>
                <a:lnTo>
                  <a:pt x="1" y="4332"/>
                </a:lnTo>
                <a:lnTo>
                  <a:pt x="2344" y="5713"/>
                </a:lnTo>
              </a:path>
            </a:pathLst>
          </a:custGeom>
          <a:solidFill>
            <a:srgbClr val="48FFD5"/>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4609991" y="1746328"/>
            <a:ext cx="187110" cy="140369"/>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4280255" y="2996139"/>
            <a:ext cx="186777" cy="140369"/>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3858735" y="2492852"/>
            <a:ext cx="267395" cy="233929"/>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5781981" y="3066317"/>
            <a:ext cx="183463" cy="122322"/>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5781981" y="3066317"/>
            <a:ext cx="183796" cy="98940"/>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3059497" y="2065465"/>
            <a:ext cx="219293" cy="89565"/>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3059497" y="2045421"/>
            <a:ext cx="153277" cy="109609"/>
          </a:xfrm>
          <a:custGeom>
            <a:rect b="b" l="l" r="r" t="t"/>
            <a:pathLst>
              <a:path extrusionOk="0" h="6863" w="9668">
                <a:moveTo>
                  <a:pt x="6926" y="0"/>
                </a:moveTo>
                <a:lnTo>
                  <a:pt x="1" y="6863"/>
                </a:lnTo>
                <a:lnTo>
                  <a:pt x="1" y="6863"/>
                </a:lnTo>
                <a:lnTo>
                  <a:pt x="9667" y="816"/>
                </a:lnTo>
                <a:lnTo>
                  <a:pt x="6926"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5799073" y="2532298"/>
            <a:ext cx="154260" cy="17587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4689278" y="2563383"/>
            <a:ext cx="81284" cy="8188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4672361" y="2653940"/>
            <a:ext cx="114783" cy="115982"/>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4629571" y="2160366"/>
            <a:ext cx="6643" cy="10046"/>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4631220" y="2143995"/>
            <a:ext cx="6326" cy="9710"/>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4632551" y="2127625"/>
            <a:ext cx="5993" cy="9375"/>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4619614" y="2209366"/>
            <a:ext cx="7975" cy="10174"/>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4623927" y="2192787"/>
            <a:ext cx="7309" cy="10701"/>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4627240" y="2176752"/>
            <a:ext cx="6992" cy="1003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4603031" y="2255938"/>
            <a:ext cx="8973" cy="10381"/>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4609325" y="2240573"/>
            <a:ext cx="8308" cy="10381"/>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4614636" y="2224203"/>
            <a:ext cx="8308" cy="11036"/>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4579804" y="2299715"/>
            <a:ext cx="9639" cy="11052"/>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4588762" y="2285979"/>
            <a:ext cx="9306" cy="11084"/>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4596055" y="2270982"/>
            <a:ext cx="9306" cy="11036"/>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4551283" y="2340825"/>
            <a:ext cx="9956" cy="10381"/>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4561223" y="2327457"/>
            <a:ext cx="10305" cy="10717"/>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4571180" y="2314392"/>
            <a:ext cx="9639" cy="10413"/>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4516784" y="2376584"/>
            <a:ext cx="10622" cy="10701"/>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4529055" y="2365851"/>
            <a:ext cx="10289" cy="10413"/>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4539995" y="2353186"/>
            <a:ext cx="10638" cy="10717"/>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4477973" y="2407999"/>
            <a:ext cx="10289" cy="969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4491243" y="2397634"/>
            <a:ext cx="10622" cy="10381"/>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4504180" y="2387940"/>
            <a:ext cx="10289" cy="10046"/>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4435166" y="2433058"/>
            <a:ext cx="10971" cy="9375"/>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4449768" y="2425041"/>
            <a:ext cx="10638" cy="9710"/>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4464370" y="2416688"/>
            <a:ext cx="10622" cy="969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4389728" y="2451776"/>
            <a:ext cx="10622" cy="8369"/>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4404980" y="2446698"/>
            <a:ext cx="10305" cy="8433"/>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4420248" y="2440070"/>
            <a:ext cx="10305" cy="9040"/>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4341627" y="2464474"/>
            <a:ext cx="9972" cy="7027"/>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4357544" y="2460465"/>
            <a:ext cx="10638" cy="7698"/>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4373811" y="2456791"/>
            <a:ext cx="9956" cy="8033"/>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4292526" y="2469824"/>
            <a:ext cx="9639" cy="5350"/>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4309110" y="2468482"/>
            <a:ext cx="9639" cy="6356"/>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4325376" y="2466805"/>
            <a:ext cx="9956" cy="6708"/>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4243109" y="2466805"/>
            <a:ext cx="9623" cy="6708"/>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4259359" y="2468482"/>
            <a:ext cx="9972" cy="6356"/>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4275943" y="2469489"/>
            <a:ext cx="9639" cy="5686"/>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4194008" y="2456791"/>
            <a:ext cx="9972" cy="8033"/>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4210259" y="2461136"/>
            <a:ext cx="10638" cy="7363"/>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4226525" y="2464474"/>
            <a:ext cx="9956" cy="7027"/>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4147238" y="2439734"/>
            <a:ext cx="10622" cy="8704"/>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4162823" y="2446426"/>
            <a:ext cx="10305" cy="8369"/>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a:off x="4178423" y="2451776"/>
            <a:ext cx="10955" cy="8369"/>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4103449" y="2416688"/>
            <a:ext cx="10622" cy="969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4117718" y="2425711"/>
            <a:ext cx="10622" cy="9359"/>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4132304" y="2433058"/>
            <a:ext cx="10971" cy="9375"/>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4063306" y="2387604"/>
            <a:ext cx="10305" cy="10046"/>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4076243" y="2397969"/>
            <a:ext cx="10638" cy="10381"/>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4089180" y="2407664"/>
            <a:ext cx="10638" cy="9710"/>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4027476" y="2353186"/>
            <a:ext cx="10638" cy="10717"/>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4038764" y="2365548"/>
            <a:ext cx="10289" cy="10381"/>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4050702" y="2376584"/>
            <a:ext cx="10638" cy="10701"/>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3997289" y="2314089"/>
            <a:ext cx="9734" cy="10381"/>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4006913" y="2327457"/>
            <a:ext cx="10305" cy="10717"/>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4017202" y="2340489"/>
            <a:ext cx="9956" cy="10381"/>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3972747" y="2270982"/>
            <a:ext cx="9306" cy="11036"/>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a:off x="3980373" y="2285692"/>
            <a:ext cx="9639" cy="10701"/>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a:off x="3988664" y="2300385"/>
            <a:ext cx="9639" cy="10717"/>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3955165" y="2225193"/>
            <a:ext cx="8308" cy="10717"/>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a:off x="3960143" y="2240573"/>
            <a:ext cx="8640" cy="10381"/>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3966437" y="2255938"/>
            <a:ext cx="8973" cy="10381"/>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3943892" y="2176752"/>
            <a:ext cx="7309" cy="1003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3947206" y="2192787"/>
            <a:ext cx="7309" cy="10701"/>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3950519" y="2209158"/>
            <a:ext cx="7975" cy="10046"/>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a:off x="3940230" y="2127289"/>
            <a:ext cx="5660" cy="9710"/>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3940563" y="2143995"/>
            <a:ext cx="6326" cy="9710"/>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3941895" y="2160366"/>
            <a:ext cx="6659" cy="9710"/>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a:off x="3941895" y="1774390"/>
            <a:ext cx="693979" cy="349574"/>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a:off x="3925977" y="2114928"/>
            <a:ext cx="34181" cy="34098"/>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a:off x="4275610" y="2454779"/>
            <a:ext cx="33848" cy="34434"/>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4617300" y="2114928"/>
            <a:ext cx="33848" cy="34098"/>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4000619" y="1837891"/>
            <a:ext cx="583841" cy="588484"/>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4762258" y="2014119"/>
            <a:ext cx="218612" cy="218356"/>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4772865" y="2023909"/>
            <a:ext cx="124090" cy="11288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a:off x="3396874" y="2520948"/>
            <a:ext cx="226903" cy="142366"/>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3416439" y="2539985"/>
            <a:ext cx="68014" cy="26097"/>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3416439" y="2579418"/>
            <a:ext cx="68014" cy="6452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3501037" y="2543675"/>
            <a:ext cx="106492" cy="16"/>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3501037" y="2557698"/>
            <a:ext cx="106492" cy="16"/>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3501037" y="2571401"/>
            <a:ext cx="106492" cy="16"/>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3501037" y="2585104"/>
            <a:ext cx="106492" cy="16"/>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3501037" y="2598807"/>
            <a:ext cx="106492" cy="16"/>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3501037" y="2612511"/>
            <a:ext cx="106492" cy="16"/>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3501037" y="2626549"/>
            <a:ext cx="106492" cy="16"/>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3501037" y="2640253"/>
            <a:ext cx="106492" cy="16"/>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3509328" y="2462126"/>
            <a:ext cx="3329" cy="5702"/>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3509328" y="2471820"/>
            <a:ext cx="3329" cy="5702"/>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3509328" y="2481179"/>
            <a:ext cx="3329" cy="5366"/>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3509328" y="2434400"/>
            <a:ext cx="3329" cy="5350"/>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3509328" y="2443424"/>
            <a:ext cx="3329" cy="5350"/>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3509328" y="2452767"/>
            <a:ext cx="3329" cy="5366"/>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3509328" y="2405987"/>
            <a:ext cx="3329" cy="5366"/>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3509328" y="2415011"/>
            <a:ext cx="3329" cy="5366"/>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3509328" y="2424705"/>
            <a:ext cx="3329" cy="5366"/>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3509328" y="2377590"/>
            <a:ext cx="3329" cy="5350"/>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3509328" y="2386933"/>
            <a:ext cx="3329" cy="5702"/>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3509328" y="2396293"/>
            <a:ext cx="3329" cy="5366"/>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3509328" y="2349177"/>
            <a:ext cx="3329" cy="5366"/>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3509328" y="2358872"/>
            <a:ext cx="3329" cy="5366"/>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3509328" y="2367896"/>
            <a:ext cx="3329" cy="5366"/>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3509328" y="2321116"/>
            <a:ext cx="3329" cy="5350"/>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3509328" y="2330459"/>
            <a:ext cx="3329" cy="5366"/>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3509328" y="2339818"/>
            <a:ext cx="3329" cy="5366"/>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3508330" y="2292703"/>
            <a:ext cx="3662" cy="5366"/>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3509328" y="2302398"/>
            <a:ext cx="2663" cy="5031"/>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3509328" y="2311422"/>
            <a:ext cx="3329" cy="5686"/>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3505999" y="2264306"/>
            <a:ext cx="3678" cy="6021"/>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3507331" y="2273985"/>
            <a:ext cx="3662" cy="5366"/>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3507997" y="2283009"/>
            <a:ext cx="3329" cy="5702"/>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3499372" y="2236900"/>
            <a:ext cx="4328" cy="5686"/>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3501687" y="2245924"/>
            <a:ext cx="4328" cy="6021"/>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3504350" y="2255283"/>
            <a:ext cx="3662" cy="5350"/>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3489748" y="2210164"/>
            <a:ext cx="4994" cy="5702"/>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3493062" y="2218852"/>
            <a:ext cx="4994" cy="5702"/>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3496391" y="2227541"/>
            <a:ext cx="4661" cy="6037"/>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3476478" y="2185105"/>
            <a:ext cx="5327" cy="5686"/>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3481124" y="2193458"/>
            <a:ext cx="5327" cy="5686"/>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3485769" y="2201140"/>
            <a:ext cx="4994" cy="6356"/>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3460228" y="2161707"/>
            <a:ext cx="5993" cy="5702"/>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3466205" y="2169054"/>
            <a:ext cx="5311" cy="6037"/>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3471500" y="2176752"/>
            <a:ext cx="5327" cy="6021"/>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3441647" y="2140322"/>
            <a:ext cx="5993" cy="5702"/>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3448290" y="2147333"/>
            <a:ext cx="5644" cy="6037"/>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3454584" y="2154025"/>
            <a:ext cx="5660" cy="6356"/>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3420418" y="2121939"/>
            <a:ext cx="5993" cy="5702"/>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3427711" y="2127625"/>
            <a:ext cx="5993" cy="6021"/>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3434687" y="2133965"/>
            <a:ext cx="6310" cy="6037"/>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3397192" y="2106575"/>
            <a:ext cx="5993" cy="5350"/>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3405166" y="2111574"/>
            <a:ext cx="6310" cy="5031"/>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3413125" y="2116589"/>
            <a:ext cx="5644" cy="5366"/>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3371983" y="2093862"/>
            <a:ext cx="6326" cy="5031"/>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3380608" y="2097551"/>
            <a:ext cx="5993" cy="501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3388900" y="2101895"/>
            <a:ext cx="6326" cy="501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3345443" y="2084854"/>
            <a:ext cx="5993" cy="4360"/>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3354734" y="2087186"/>
            <a:ext cx="5660" cy="5031"/>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3363359" y="2090524"/>
            <a:ext cx="5660" cy="4695"/>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3318253" y="2079168"/>
            <a:ext cx="5644" cy="4025"/>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3327544" y="2080510"/>
            <a:ext cx="5644" cy="4360"/>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3336486" y="2082506"/>
            <a:ext cx="5660" cy="4360"/>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3290382" y="2077156"/>
            <a:ext cx="5327" cy="3370"/>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3300005" y="2077491"/>
            <a:ext cx="5327" cy="3354"/>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3308630" y="2078497"/>
            <a:ext cx="5660" cy="3354"/>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5604411" y="2147275"/>
            <a:ext cx="28936" cy="29194"/>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a:off x="5565844" y="2087078"/>
            <a:ext cx="106069" cy="21396"/>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a:off x="5588975" y="2119149"/>
            <a:ext cx="59808" cy="12671"/>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5588975" y="2119149"/>
            <a:ext cx="59808" cy="12671"/>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5540778" y="2054079"/>
            <a:ext cx="154265" cy="31096"/>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5565844" y="2087078"/>
            <a:ext cx="106069" cy="21396"/>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5874538" y="2765227"/>
            <a:ext cx="3329" cy="5366"/>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a:off x="5874538" y="2755197"/>
            <a:ext cx="3329" cy="5366"/>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5874538" y="2745184"/>
            <a:ext cx="3329" cy="5350"/>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5874538" y="2795301"/>
            <a:ext cx="3329" cy="5366"/>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5874538" y="2785271"/>
            <a:ext cx="3329" cy="5366"/>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8"/>
          <p:cNvSpPr/>
          <p:nvPr/>
        </p:nvSpPr>
        <p:spPr>
          <a:xfrm>
            <a:off x="5874538" y="2775257"/>
            <a:ext cx="3329" cy="5350"/>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8"/>
          <p:cNvSpPr/>
          <p:nvPr/>
        </p:nvSpPr>
        <p:spPr>
          <a:xfrm>
            <a:off x="5874538" y="2825710"/>
            <a:ext cx="3329" cy="5366"/>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8"/>
          <p:cNvSpPr/>
          <p:nvPr/>
        </p:nvSpPr>
        <p:spPr>
          <a:xfrm>
            <a:off x="5874538" y="2815680"/>
            <a:ext cx="3329" cy="5366"/>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p:nvPr/>
        </p:nvSpPr>
        <p:spPr>
          <a:xfrm>
            <a:off x="5874538" y="2805666"/>
            <a:ext cx="3329" cy="5366"/>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a:off x="5874538" y="2855784"/>
            <a:ext cx="3329" cy="5366"/>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a:off x="5874538" y="2845770"/>
            <a:ext cx="3329" cy="5350"/>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a:off x="5874538" y="2835740"/>
            <a:ext cx="3329" cy="5366"/>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a:off x="5874538" y="2885858"/>
            <a:ext cx="3329" cy="5366"/>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a:off x="5874538" y="2875844"/>
            <a:ext cx="3329" cy="5350"/>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a:off x="5874538" y="2865814"/>
            <a:ext cx="3329" cy="5366"/>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5874538" y="2915948"/>
            <a:ext cx="3329" cy="5350"/>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a:off x="5874538" y="2905918"/>
            <a:ext cx="3329" cy="5366"/>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8"/>
          <p:cNvSpPr/>
          <p:nvPr/>
        </p:nvSpPr>
        <p:spPr>
          <a:xfrm>
            <a:off x="5874538" y="2895888"/>
            <a:ext cx="3329" cy="5366"/>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8"/>
          <p:cNvSpPr/>
          <p:nvPr/>
        </p:nvSpPr>
        <p:spPr>
          <a:xfrm>
            <a:off x="5874538" y="2946357"/>
            <a:ext cx="3329" cy="5686"/>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a:off x="5874538" y="2936327"/>
            <a:ext cx="3329" cy="5366"/>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5874538" y="2926297"/>
            <a:ext cx="3329" cy="5366"/>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5874538" y="2976431"/>
            <a:ext cx="3329" cy="5366"/>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5874538" y="2966401"/>
            <a:ext cx="3329" cy="5366"/>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5874538" y="2956371"/>
            <a:ext cx="3329" cy="5702"/>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5874538" y="3006504"/>
            <a:ext cx="3329" cy="5702"/>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5874538" y="2996474"/>
            <a:ext cx="3329" cy="5702"/>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5874538" y="2986445"/>
            <a:ext cx="3329" cy="5366"/>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5090675" y="3141844"/>
            <a:ext cx="94221" cy="364602"/>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4951015" y="2537654"/>
            <a:ext cx="373204" cy="553076"/>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4975890" y="2562712"/>
            <a:ext cx="323439" cy="502943"/>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5021994" y="2704307"/>
            <a:ext cx="222940" cy="4025"/>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5021994" y="2662964"/>
            <a:ext cx="222940" cy="4025"/>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5021994" y="2743739"/>
            <a:ext cx="222940" cy="4360"/>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5021994" y="2825170"/>
            <a:ext cx="222940" cy="4360"/>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a:off x="5021994" y="2867491"/>
            <a:ext cx="222940" cy="4360"/>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a:off x="5021994" y="2907307"/>
            <a:ext cx="222940" cy="4360"/>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8"/>
          <p:cNvSpPr/>
          <p:nvPr/>
        </p:nvSpPr>
        <p:spPr>
          <a:xfrm>
            <a:off x="5422392" y="3357056"/>
            <a:ext cx="72326" cy="109290"/>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5435662" y="3422219"/>
            <a:ext cx="44804" cy="44128"/>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5406474" y="3344359"/>
            <a:ext cx="19580" cy="19389"/>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5454909" y="3324635"/>
            <a:ext cx="6643" cy="2507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5490074" y="3344359"/>
            <a:ext cx="19913" cy="19389"/>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4446122" y="3803899"/>
            <a:ext cx="325103" cy="5648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4226669" y="2093833"/>
            <a:ext cx="124120" cy="115033"/>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cxnSp>
        <p:nvCxnSpPr>
          <p:cNvPr id="825" name="Google Shape;825;p28"/>
          <p:cNvCxnSpPr/>
          <p:nvPr/>
        </p:nvCxnSpPr>
        <p:spPr>
          <a:xfrm flipH="1">
            <a:off x="2329121" y="3425964"/>
            <a:ext cx="1598280" cy="51067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826" name="Google Shape;826;p28"/>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827" name="Google Shape;827;p28"/>
          <p:cNvGrpSpPr/>
          <p:nvPr/>
        </p:nvGrpSpPr>
        <p:grpSpPr>
          <a:xfrm>
            <a:off x="88271" y="1612116"/>
            <a:ext cx="2932748" cy="2081091"/>
            <a:chOff x="492682" y="1890879"/>
            <a:chExt cx="3086129" cy="2014804"/>
          </a:xfrm>
        </p:grpSpPr>
        <p:grpSp>
          <p:nvGrpSpPr>
            <p:cNvPr id="828" name="Google Shape;828;p28"/>
            <p:cNvGrpSpPr/>
            <p:nvPr/>
          </p:nvGrpSpPr>
          <p:grpSpPr>
            <a:xfrm>
              <a:off x="492682" y="1890879"/>
              <a:ext cx="3086129" cy="2014804"/>
              <a:chOff x="2954133" y="283100"/>
              <a:chExt cx="3086129" cy="2093521"/>
            </a:xfrm>
          </p:grpSpPr>
          <p:sp>
            <p:nvSpPr>
              <p:cNvPr id="829" name="Google Shape;829;p28"/>
              <p:cNvSpPr/>
              <p:nvPr/>
            </p:nvSpPr>
            <p:spPr>
              <a:xfrm>
                <a:off x="2954133" y="283100"/>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3035026" y="365353"/>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5512440" y="398254"/>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a:off x="5634459" y="398254"/>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5756478" y="398254"/>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4" name="Google Shape;834;p28"/>
            <p:cNvPicPr preferRelativeResize="0"/>
            <p:nvPr/>
          </p:nvPicPr>
          <p:blipFill>
            <a:blip r:embed="rId3">
              <a:alphaModFix/>
            </a:blip>
            <a:stretch>
              <a:fillRect/>
            </a:stretch>
          </p:blipFill>
          <p:spPr>
            <a:xfrm>
              <a:off x="657225" y="2230225"/>
              <a:ext cx="2680025" cy="261000"/>
            </a:xfrm>
            <a:prstGeom prst="rect">
              <a:avLst/>
            </a:prstGeom>
            <a:noFill/>
            <a:ln>
              <a:noFill/>
            </a:ln>
          </p:spPr>
        </p:pic>
        <p:pic>
          <p:nvPicPr>
            <p:cNvPr id="835" name="Google Shape;835;p28"/>
            <p:cNvPicPr preferRelativeResize="0"/>
            <p:nvPr/>
          </p:nvPicPr>
          <p:blipFill rotWithShape="1">
            <a:blip r:embed="rId4">
              <a:alphaModFix/>
            </a:blip>
            <a:srcRect b="8617" l="0" r="0" t="0"/>
            <a:stretch/>
          </p:blipFill>
          <p:spPr>
            <a:xfrm>
              <a:off x="657225" y="2545850"/>
              <a:ext cx="2680025" cy="271440"/>
            </a:xfrm>
            <a:prstGeom prst="rect">
              <a:avLst/>
            </a:prstGeom>
            <a:noFill/>
            <a:ln>
              <a:noFill/>
            </a:ln>
          </p:spPr>
        </p:pic>
        <p:pic>
          <p:nvPicPr>
            <p:cNvPr id="836" name="Google Shape;836;p28"/>
            <p:cNvPicPr preferRelativeResize="0"/>
            <p:nvPr/>
          </p:nvPicPr>
          <p:blipFill>
            <a:blip r:embed="rId5">
              <a:alphaModFix/>
            </a:blip>
            <a:stretch>
              <a:fillRect/>
            </a:stretch>
          </p:blipFill>
          <p:spPr>
            <a:xfrm>
              <a:off x="657225" y="2874073"/>
              <a:ext cx="2680025" cy="276357"/>
            </a:xfrm>
            <a:prstGeom prst="rect">
              <a:avLst/>
            </a:prstGeom>
            <a:noFill/>
            <a:ln>
              <a:noFill/>
            </a:ln>
          </p:spPr>
        </p:pic>
        <p:pic>
          <p:nvPicPr>
            <p:cNvPr id="837" name="Google Shape;837;p28"/>
            <p:cNvPicPr preferRelativeResize="0"/>
            <p:nvPr/>
          </p:nvPicPr>
          <p:blipFill rotWithShape="1">
            <a:blip r:embed="rId6">
              <a:alphaModFix/>
            </a:blip>
            <a:srcRect b="0" l="0" r="0" t="23960"/>
            <a:stretch/>
          </p:blipFill>
          <p:spPr>
            <a:xfrm>
              <a:off x="657225" y="3207200"/>
              <a:ext cx="2680025" cy="246724"/>
            </a:xfrm>
            <a:prstGeom prst="rect">
              <a:avLst/>
            </a:prstGeom>
            <a:noFill/>
            <a:ln>
              <a:noFill/>
            </a:ln>
          </p:spPr>
        </p:pic>
        <p:pic>
          <p:nvPicPr>
            <p:cNvPr id="838" name="Google Shape;838;p28"/>
            <p:cNvPicPr preferRelativeResize="0"/>
            <p:nvPr/>
          </p:nvPicPr>
          <p:blipFill>
            <a:blip r:embed="rId7">
              <a:alphaModFix/>
            </a:blip>
            <a:stretch>
              <a:fillRect/>
            </a:stretch>
          </p:blipFill>
          <p:spPr>
            <a:xfrm>
              <a:off x="657224" y="3510700"/>
              <a:ext cx="2680025" cy="257696"/>
            </a:xfrm>
            <a:prstGeom prst="rect">
              <a:avLst/>
            </a:prstGeom>
            <a:noFill/>
            <a:ln>
              <a:noFill/>
            </a:ln>
          </p:spPr>
        </p:pic>
      </p:grpSp>
      <p:grpSp>
        <p:nvGrpSpPr>
          <p:cNvPr id="839" name="Google Shape;839;p28"/>
          <p:cNvGrpSpPr/>
          <p:nvPr/>
        </p:nvGrpSpPr>
        <p:grpSpPr>
          <a:xfrm>
            <a:off x="6057972" y="1904511"/>
            <a:ext cx="3029344" cy="2081169"/>
            <a:chOff x="5489008" y="1890875"/>
            <a:chExt cx="3086129" cy="2093521"/>
          </a:xfrm>
        </p:grpSpPr>
        <p:grpSp>
          <p:nvGrpSpPr>
            <p:cNvPr id="840" name="Google Shape;840;p28"/>
            <p:cNvGrpSpPr/>
            <p:nvPr/>
          </p:nvGrpSpPr>
          <p:grpSpPr>
            <a:xfrm>
              <a:off x="5489008" y="1890875"/>
              <a:ext cx="3086129" cy="2093521"/>
              <a:chOff x="2954133" y="283100"/>
              <a:chExt cx="3086129" cy="2093521"/>
            </a:xfrm>
          </p:grpSpPr>
          <p:sp>
            <p:nvSpPr>
              <p:cNvPr id="841" name="Google Shape;841;p28"/>
              <p:cNvSpPr/>
              <p:nvPr/>
            </p:nvSpPr>
            <p:spPr>
              <a:xfrm>
                <a:off x="2954133" y="283100"/>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a:off x="3035026" y="365353"/>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5512440" y="398254"/>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5634459" y="398254"/>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5756478" y="398254"/>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6" name="Google Shape;846;p28"/>
            <p:cNvPicPr preferRelativeResize="0"/>
            <p:nvPr/>
          </p:nvPicPr>
          <p:blipFill rotWithShape="1">
            <a:blip r:embed="rId8">
              <a:alphaModFix/>
            </a:blip>
            <a:srcRect b="0" l="0" r="0" t="13419"/>
            <a:stretch/>
          </p:blipFill>
          <p:spPr>
            <a:xfrm>
              <a:off x="5586688" y="2237362"/>
              <a:ext cx="2890753" cy="246725"/>
            </a:xfrm>
            <a:prstGeom prst="rect">
              <a:avLst/>
            </a:prstGeom>
            <a:noFill/>
            <a:ln>
              <a:noFill/>
            </a:ln>
          </p:spPr>
        </p:pic>
        <p:pic>
          <p:nvPicPr>
            <p:cNvPr id="847" name="Google Shape;847;p28"/>
            <p:cNvPicPr preferRelativeResize="0"/>
            <p:nvPr/>
          </p:nvPicPr>
          <p:blipFill>
            <a:blip r:embed="rId9">
              <a:alphaModFix/>
            </a:blip>
            <a:stretch>
              <a:fillRect/>
            </a:stretch>
          </p:blipFill>
          <p:spPr>
            <a:xfrm>
              <a:off x="5586687" y="2544900"/>
              <a:ext cx="2890750" cy="273357"/>
            </a:xfrm>
            <a:prstGeom prst="rect">
              <a:avLst/>
            </a:prstGeom>
            <a:noFill/>
            <a:ln>
              <a:noFill/>
            </a:ln>
          </p:spPr>
        </p:pic>
        <p:pic>
          <p:nvPicPr>
            <p:cNvPr id="848" name="Google Shape;848;p28"/>
            <p:cNvPicPr preferRelativeResize="0"/>
            <p:nvPr/>
          </p:nvPicPr>
          <p:blipFill>
            <a:blip r:embed="rId10">
              <a:alphaModFix/>
            </a:blip>
            <a:stretch>
              <a:fillRect/>
            </a:stretch>
          </p:blipFill>
          <p:spPr>
            <a:xfrm>
              <a:off x="5586675" y="2874075"/>
              <a:ext cx="2890750" cy="280397"/>
            </a:xfrm>
            <a:prstGeom prst="rect">
              <a:avLst/>
            </a:prstGeom>
            <a:noFill/>
            <a:ln>
              <a:noFill/>
            </a:ln>
          </p:spPr>
        </p:pic>
        <p:pic>
          <p:nvPicPr>
            <p:cNvPr id="849" name="Google Shape;849;p28"/>
            <p:cNvPicPr preferRelativeResize="0"/>
            <p:nvPr/>
          </p:nvPicPr>
          <p:blipFill>
            <a:blip r:embed="rId11">
              <a:alphaModFix/>
            </a:blip>
            <a:stretch>
              <a:fillRect/>
            </a:stretch>
          </p:blipFill>
          <p:spPr>
            <a:xfrm>
              <a:off x="5586675" y="3210300"/>
              <a:ext cx="2890750" cy="300973"/>
            </a:xfrm>
            <a:prstGeom prst="rect">
              <a:avLst/>
            </a:prstGeom>
            <a:noFill/>
            <a:ln>
              <a:noFill/>
            </a:ln>
          </p:spPr>
        </p:pic>
        <p:pic>
          <p:nvPicPr>
            <p:cNvPr id="850" name="Google Shape;850;p28"/>
            <p:cNvPicPr preferRelativeResize="0"/>
            <p:nvPr/>
          </p:nvPicPr>
          <p:blipFill rotWithShape="1">
            <a:blip r:embed="rId12">
              <a:alphaModFix/>
            </a:blip>
            <a:srcRect b="0" l="0" r="0" t="8382"/>
            <a:stretch/>
          </p:blipFill>
          <p:spPr>
            <a:xfrm>
              <a:off x="5586675" y="3567100"/>
              <a:ext cx="2890750" cy="257492"/>
            </a:xfrm>
            <a:prstGeom prst="rect">
              <a:avLst/>
            </a:prstGeom>
            <a:noFill/>
            <a:ln>
              <a:noFill/>
            </a:ln>
          </p:spPr>
        </p:pic>
      </p:grpSp>
      <p:sp>
        <p:nvSpPr>
          <p:cNvPr id="851" name="Google Shape;851;p28"/>
          <p:cNvSpPr txBox="1"/>
          <p:nvPr>
            <p:ph idx="4294967295" type="ctrTitle"/>
          </p:nvPr>
        </p:nvSpPr>
        <p:spPr>
          <a:xfrm>
            <a:off x="3891875" y="4292525"/>
            <a:ext cx="15087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8FFD5"/>
                </a:solidFill>
              </a:rPr>
              <a:t>PRE-PROCESSING</a:t>
            </a:r>
            <a:endParaRPr sz="1200">
              <a:solidFill>
                <a:srgbClr val="48FFD5"/>
              </a:solidFill>
            </a:endParaRPr>
          </a:p>
        </p:txBody>
      </p:sp>
      <p:sp>
        <p:nvSpPr>
          <p:cNvPr id="852" name="Google Shape;852;p28"/>
          <p:cNvSpPr txBox="1"/>
          <p:nvPr/>
        </p:nvSpPr>
        <p:spPr>
          <a:xfrm>
            <a:off x="3445313" y="3104525"/>
            <a:ext cx="1079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48FFD5"/>
                </a:solidFill>
                <a:latin typeface="Roboto"/>
                <a:ea typeface="Roboto"/>
                <a:cs typeface="Roboto"/>
                <a:sym typeface="Roboto"/>
              </a:rPr>
              <a:t>Replace strings</a:t>
            </a:r>
            <a:endParaRPr sz="900">
              <a:solidFill>
                <a:srgbClr val="48FFD5"/>
              </a:solidFill>
              <a:latin typeface="Roboto"/>
              <a:ea typeface="Roboto"/>
              <a:cs typeface="Roboto"/>
              <a:sym typeface="Roboto"/>
            </a:endParaRPr>
          </a:p>
        </p:txBody>
      </p:sp>
      <p:sp>
        <p:nvSpPr>
          <p:cNvPr id="853" name="Google Shape;853;p28"/>
          <p:cNvSpPr txBox="1"/>
          <p:nvPr/>
        </p:nvSpPr>
        <p:spPr>
          <a:xfrm>
            <a:off x="3481963" y="2650563"/>
            <a:ext cx="1079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48FFD5"/>
                </a:solidFill>
                <a:latin typeface="Roboto"/>
                <a:ea typeface="Roboto"/>
                <a:cs typeface="Roboto"/>
                <a:sym typeface="Roboto"/>
              </a:rPr>
              <a:t>Sent_tokenize</a:t>
            </a:r>
            <a:endParaRPr sz="900">
              <a:solidFill>
                <a:srgbClr val="48FFD5"/>
              </a:solidFill>
              <a:latin typeface="Roboto"/>
              <a:ea typeface="Roboto"/>
              <a:cs typeface="Roboto"/>
              <a:sym typeface="Roboto"/>
            </a:endParaRPr>
          </a:p>
        </p:txBody>
      </p:sp>
      <p:sp>
        <p:nvSpPr>
          <p:cNvPr id="854" name="Google Shape;854;p28"/>
          <p:cNvSpPr txBox="1"/>
          <p:nvPr/>
        </p:nvSpPr>
        <p:spPr>
          <a:xfrm>
            <a:off x="4650788" y="1733588"/>
            <a:ext cx="1079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48FFD5"/>
                </a:solidFill>
                <a:latin typeface="Roboto"/>
                <a:ea typeface="Roboto"/>
                <a:cs typeface="Roboto"/>
                <a:sym typeface="Roboto"/>
              </a:rPr>
              <a:t>Lower case</a:t>
            </a:r>
            <a:endParaRPr sz="900">
              <a:solidFill>
                <a:srgbClr val="48FFD5"/>
              </a:solidFill>
              <a:latin typeface="Roboto"/>
              <a:ea typeface="Roboto"/>
              <a:cs typeface="Roboto"/>
              <a:sym typeface="Roboto"/>
            </a:endParaRPr>
          </a:p>
        </p:txBody>
      </p:sp>
      <p:sp>
        <p:nvSpPr>
          <p:cNvPr id="855" name="Google Shape;855;p28"/>
          <p:cNvSpPr txBox="1"/>
          <p:nvPr/>
        </p:nvSpPr>
        <p:spPr>
          <a:xfrm>
            <a:off x="3758425" y="1535925"/>
            <a:ext cx="1079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48FFD5"/>
                </a:solidFill>
                <a:latin typeface="Roboto"/>
                <a:ea typeface="Roboto"/>
                <a:cs typeface="Roboto"/>
                <a:sym typeface="Roboto"/>
              </a:rPr>
              <a:t>Word Tokenize</a:t>
            </a:r>
            <a:endParaRPr sz="900">
              <a:solidFill>
                <a:srgbClr val="48FFD5"/>
              </a:solidFill>
              <a:latin typeface="Roboto"/>
              <a:ea typeface="Roboto"/>
              <a:cs typeface="Roboto"/>
              <a:sym typeface="Roboto"/>
            </a:endParaRPr>
          </a:p>
        </p:txBody>
      </p:sp>
      <p:sp>
        <p:nvSpPr>
          <p:cNvPr id="856" name="Google Shape;856;p28"/>
          <p:cNvSpPr txBox="1"/>
          <p:nvPr/>
        </p:nvSpPr>
        <p:spPr>
          <a:xfrm>
            <a:off x="4616900" y="3429363"/>
            <a:ext cx="1079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48FFD5"/>
                </a:solidFill>
                <a:latin typeface="Roboto"/>
                <a:ea typeface="Roboto"/>
                <a:cs typeface="Roboto"/>
                <a:sym typeface="Roboto"/>
              </a:rPr>
              <a:t>Stopwords</a:t>
            </a:r>
            <a:endParaRPr sz="900">
              <a:solidFill>
                <a:srgbClr val="48FFD5"/>
              </a:solidFill>
              <a:latin typeface="Roboto"/>
              <a:ea typeface="Roboto"/>
              <a:cs typeface="Roboto"/>
              <a:sym typeface="Roboto"/>
            </a:endParaRPr>
          </a:p>
        </p:txBody>
      </p:sp>
      <p:sp>
        <p:nvSpPr>
          <p:cNvPr id="857" name="Google Shape;857;p28"/>
          <p:cNvSpPr txBox="1"/>
          <p:nvPr/>
        </p:nvSpPr>
        <p:spPr>
          <a:xfrm>
            <a:off x="4693100" y="2262825"/>
            <a:ext cx="1079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48FFD5"/>
                </a:solidFill>
                <a:latin typeface="Roboto"/>
                <a:ea typeface="Roboto"/>
                <a:cs typeface="Roboto"/>
                <a:sym typeface="Roboto"/>
              </a:rPr>
              <a:t>Join words</a:t>
            </a:r>
            <a:endParaRPr sz="900">
              <a:solidFill>
                <a:srgbClr val="48FFD5"/>
              </a:solidFill>
              <a:latin typeface="Roboto"/>
              <a:ea typeface="Roboto"/>
              <a:cs typeface="Roboto"/>
              <a:sym typeface="Roboto"/>
            </a:endParaRPr>
          </a:p>
        </p:txBody>
      </p:sp>
      <p:sp>
        <p:nvSpPr>
          <p:cNvPr id="858" name="Google Shape;858;p28"/>
          <p:cNvSpPr txBox="1"/>
          <p:nvPr/>
        </p:nvSpPr>
        <p:spPr>
          <a:xfrm>
            <a:off x="2562225" y="3670500"/>
            <a:ext cx="3732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100">
                <a:solidFill>
                  <a:srgbClr val="48FFD5"/>
                </a:solidFill>
                <a:latin typeface="Roboto Black"/>
                <a:ea typeface="Roboto Black"/>
                <a:cs typeface="Roboto Black"/>
                <a:sym typeface="Roboto Black"/>
              </a:rPr>
              <a:t>&gt;</a:t>
            </a:r>
            <a:endParaRPr sz="2300">
              <a:solidFill>
                <a:srgbClr val="48FFD5"/>
              </a:solidFill>
            </a:endParaRPr>
          </a:p>
        </p:txBody>
      </p:sp>
      <p:cxnSp>
        <p:nvCxnSpPr>
          <p:cNvPr id="859" name="Google Shape;859;p28"/>
          <p:cNvCxnSpPr/>
          <p:nvPr/>
        </p:nvCxnSpPr>
        <p:spPr>
          <a:xfrm flipH="1">
            <a:off x="5595076" y="1694680"/>
            <a:ext cx="671748" cy="664620"/>
          </a:xfrm>
          <a:prstGeom prst="bentConnector3">
            <a:avLst>
              <a:gd fmla="val 50000" name="adj1"/>
            </a:avLst>
          </a:prstGeom>
          <a:noFill/>
          <a:ln cap="flat" cmpd="sng" w="28575">
            <a:solidFill>
              <a:srgbClr val="FFFFFF"/>
            </a:solidFill>
            <a:prstDash val="solid"/>
            <a:round/>
            <a:headEnd len="med" w="med" type="oval"/>
            <a:tailEnd len="med" w="med" type="oval"/>
          </a:ln>
        </p:spPr>
      </p:cxnSp>
      <p:sp>
        <p:nvSpPr>
          <p:cNvPr id="860" name="Google Shape;860;p28"/>
          <p:cNvSpPr txBox="1"/>
          <p:nvPr/>
        </p:nvSpPr>
        <p:spPr>
          <a:xfrm rot="-5400000">
            <a:off x="5689615" y="1678725"/>
            <a:ext cx="3732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100">
                <a:solidFill>
                  <a:srgbClr val="48FFD5"/>
                </a:solidFill>
                <a:latin typeface="Roboto Black"/>
                <a:ea typeface="Roboto Black"/>
                <a:cs typeface="Roboto Black"/>
                <a:sym typeface="Roboto Black"/>
              </a:rPr>
              <a:t>&gt;</a:t>
            </a:r>
            <a:endParaRPr sz="2300">
              <a:solidFill>
                <a:srgbClr val="48FFD5"/>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cxnSp>
        <p:nvCxnSpPr>
          <p:cNvPr id="865" name="Google Shape;865;p29"/>
          <p:cNvCxnSpPr/>
          <p:nvPr/>
        </p:nvCxnSpPr>
        <p:spPr>
          <a:xfrm rot="10800000">
            <a:off x="820650" y="2474850"/>
            <a:ext cx="189000" cy="439800"/>
          </a:xfrm>
          <a:prstGeom prst="straightConnector1">
            <a:avLst/>
          </a:prstGeom>
          <a:noFill/>
          <a:ln cap="flat" cmpd="sng" w="28575">
            <a:solidFill>
              <a:srgbClr val="48FFD5"/>
            </a:solidFill>
            <a:prstDash val="solid"/>
            <a:round/>
            <a:headEnd len="med" w="med" type="none"/>
            <a:tailEnd len="med" w="med" type="none"/>
          </a:ln>
        </p:spPr>
      </p:cxnSp>
      <p:cxnSp>
        <p:nvCxnSpPr>
          <p:cNvPr id="866" name="Google Shape;866;p29"/>
          <p:cNvCxnSpPr>
            <a:stCxn id="867" idx="0"/>
            <a:endCxn id="868" idx="2"/>
          </p:cNvCxnSpPr>
          <p:nvPr/>
        </p:nvCxnSpPr>
        <p:spPr>
          <a:xfrm rot="10800000">
            <a:off x="1186961" y="3384223"/>
            <a:ext cx="447600" cy="638700"/>
          </a:xfrm>
          <a:prstGeom prst="straightConnector1">
            <a:avLst/>
          </a:prstGeom>
          <a:noFill/>
          <a:ln cap="flat" cmpd="sng" w="28575">
            <a:solidFill>
              <a:srgbClr val="48FFD5"/>
            </a:solidFill>
            <a:prstDash val="solid"/>
            <a:round/>
            <a:headEnd len="med" w="med" type="none"/>
            <a:tailEnd len="med" w="med" type="none"/>
          </a:ln>
        </p:spPr>
      </p:cxnSp>
      <p:cxnSp>
        <p:nvCxnSpPr>
          <p:cNvPr id="869" name="Google Shape;869;p29"/>
          <p:cNvCxnSpPr>
            <a:endCxn id="867" idx="2"/>
          </p:cNvCxnSpPr>
          <p:nvPr/>
        </p:nvCxnSpPr>
        <p:spPr>
          <a:xfrm flipH="1" rot="10800000">
            <a:off x="701261" y="4416848"/>
            <a:ext cx="933300" cy="882600"/>
          </a:xfrm>
          <a:prstGeom prst="straightConnector1">
            <a:avLst/>
          </a:prstGeom>
          <a:noFill/>
          <a:ln cap="flat" cmpd="sng" w="28575">
            <a:solidFill>
              <a:srgbClr val="48FFD5"/>
            </a:solidFill>
            <a:prstDash val="solid"/>
            <a:round/>
            <a:headEnd len="med" w="med" type="none"/>
            <a:tailEnd len="med" w="med" type="none"/>
          </a:ln>
        </p:spPr>
      </p:cxnSp>
      <p:cxnSp>
        <p:nvCxnSpPr>
          <p:cNvPr id="870" name="Google Shape;870;p29"/>
          <p:cNvCxnSpPr/>
          <p:nvPr/>
        </p:nvCxnSpPr>
        <p:spPr>
          <a:xfrm rot="10800000">
            <a:off x="-140425" y="1823650"/>
            <a:ext cx="667500" cy="251700"/>
          </a:xfrm>
          <a:prstGeom prst="straightConnector1">
            <a:avLst/>
          </a:prstGeom>
          <a:noFill/>
          <a:ln cap="flat" cmpd="sng" w="28575">
            <a:solidFill>
              <a:srgbClr val="48FFD5"/>
            </a:solidFill>
            <a:prstDash val="solid"/>
            <a:round/>
            <a:headEnd len="med" w="med" type="none"/>
            <a:tailEnd len="med" w="med" type="none"/>
          </a:ln>
        </p:spPr>
      </p:cxnSp>
      <p:sp>
        <p:nvSpPr>
          <p:cNvPr id="871" name="Google Shape;871;p29"/>
          <p:cNvSpPr/>
          <p:nvPr/>
        </p:nvSpPr>
        <p:spPr>
          <a:xfrm>
            <a:off x="2095500" y="3744675"/>
            <a:ext cx="6943800" cy="10272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872336" y="2881835"/>
            <a:ext cx="629100" cy="6111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1171575" y="1679600"/>
            <a:ext cx="7617900" cy="8925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txBox="1"/>
          <p:nvPr>
            <p:ph idx="6" type="ctrTitle"/>
          </p:nvPr>
        </p:nvSpPr>
        <p:spPr>
          <a:xfrm>
            <a:off x="74700" y="644550"/>
            <a:ext cx="90171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lt1"/>
                </a:solidFill>
              </a:rPr>
              <a:t>TEXT PREPROCESSING : </a:t>
            </a:r>
            <a:r>
              <a:rPr lang="es" sz="2900"/>
              <a:t>Sentence-level sentiment</a:t>
            </a:r>
            <a:endParaRPr sz="2900"/>
          </a:p>
        </p:txBody>
      </p:sp>
      <p:sp>
        <p:nvSpPr>
          <p:cNvPr id="875" name="Google Shape;875;p29"/>
          <p:cNvSpPr/>
          <p:nvPr/>
        </p:nvSpPr>
        <p:spPr>
          <a:xfrm>
            <a:off x="425186" y="1849256"/>
            <a:ext cx="629100" cy="6111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6" name="Google Shape;876;p2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877" name="Google Shape;877;p29"/>
          <p:cNvSpPr/>
          <p:nvPr/>
        </p:nvSpPr>
        <p:spPr>
          <a:xfrm>
            <a:off x="1628775" y="2712125"/>
            <a:ext cx="7286700" cy="8925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1320011" y="3914336"/>
            <a:ext cx="629100" cy="6111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7" name="Google Shape;867;p29"/>
          <p:cNvPicPr preferRelativeResize="0"/>
          <p:nvPr/>
        </p:nvPicPr>
        <p:blipFill>
          <a:blip r:embed="rId3">
            <a:alphaModFix/>
          </a:blip>
          <a:stretch>
            <a:fillRect/>
          </a:stretch>
        </p:blipFill>
        <p:spPr>
          <a:xfrm>
            <a:off x="1437598" y="4022923"/>
            <a:ext cx="393925" cy="393925"/>
          </a:xfrm>
          <a:prstGeom prst="rect">
            <a:avLst/>
          </a:prstGeom>
          <a:noFill/>
          <a:ln>
            <a:noFill/>
          </a:ln>
        </p:spPr>
      </p:pic>
      <p:pic>
        <p:nvPicPr>
          <p:cNvPr id="868" name="Google Shape;868;p29"/>
          <p:cNvPicPr preferRelativeResize="0"/>
          <p:nvPr/>
        </p:nvPicPr>
        <p:blipFill>
          <a:blip r:embed="rId4">
            <a:alphaModFix/>
          </a:blip>
          <a:stretch>
            <a:fillRect/>
          </a:stretch>
        </p:blipFill>
        <p:spPr>
          <a:xfrm>
            <a:off x="989912" y="2990377"/>
            <a:ext cx="393925" cy="393925"/>
          </a:xfrm>
          <a:prstGeom prst="rect">
            <a:avLst/>
          </a:prstGeom>
          <a:noFill/>
          <a:ln>
            <a:noFill/>
          </a:ln>
        </p:spPr>
      </p:pic>
      <p:pic>
        <p:nvPicPr>
          <p:cNvPr id="879" name="Google Shape;879;p29"/>
          <p:cNvPicPr preferRelativeResize="0"/>
          <p:nvPr/>
        </p:nvPicPr>
        <p:blipFill>
          <a:blip r:embed="rId5">
            <a:alphaModFix/>
          </a:blip>
          <a:stretch>
            <a:fillRect/>
          </a:stretch>
        </p:blipFill>
        <p:spPr>
          <a:xfrm>
            <a:off x="542750" y="1957825"/>
            <a:ext cx="393949" cy="393949"/>
          </a:xfrm>
          <a:prstGeom prst="rect">
            <a:avLst/>
          </a:prstGeom>
          <a:noFill/>
          <a:ln>
            <a:noFill/>
          </a:ln>
        </p:spPr>
      </p:pic>
      <p:sp>
        <p:nvSpPr>
          <p:cNvPr id="880" name="Google Shape;880;p29"/>
          <p:cNvSpPr txBox="1"/>
          <p:nvPr/>
        </p:nvSpPr>
        <p:spPr>
          <a:xfrm>
            <a:off x="1214325" y="1657350"/>
            <a:ext cx="8091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 nursing home place get appreciate feel delivered hope okay better doctors friends friend baby good like visited much well room clean visit rest... “</a:t>
            </a:r>
            <a:endParaRPr sz="9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900">
              <a:solidFill>
                <a:schemeClr val="accent2"/>
              </a:solidFill>
              <a:highlight>
                <a:srgbClr val="FFFFFF"/>
              </a:highlight>
              <a:latin typeface="Roboto"/>
              <a:ea typeface="Roboto"/>
              <a:cs typeface="Roboto"/>
              <a:sym typeface="Roboto"/>
            </a:endParaRPr>
          </a:p>
        </p:txBody>
      </p:sp>
      <p:sp>
        <p:nvSpPr>
          <p:cNvPr id="881" name="Google Shape;881;p29"/>
          <p:cNvSpPr txBox="1"/>
          <p:nvPr/>
        </p:nvSpPr>
        <p:spPr>
          <a:xfrm>
            <a:off x="1214325" y="1913575"/>
            <a:ext cx="76179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a:t>
            </a:r>
            <a:r>
              <a:rPr lang="es" sz="900">
                <a:solidFill>
                  <a:schemeClr val="accent2"/>
                </a:solidFill>
                <a:highlight>
                  <a:srgbClr val="FFFFFF"/>
                </a:highlight>
                <a:latin typeface="Roboto"/>
                <a:ea typeface="Roboto"/>
                <a:cs typeface="Roboto"/>
                <a:sym typeface="Roboto"/>
              </a:rPr>
              <a:t>hour people lot waiting offers alone emergency according speed wait good later doctor speak affordable one fine nurses keeping way although...”</a:t>
            </a:r>
            <a:endParaRPr sz="900">
              <a:latin typeface="Roboto Light"/>
              <a:ea typeface="Roboto Light"/>
              <a:cs typeface="Roboto Light"/>
              <a:sym typeface="Roboto Light"/>
            </a:endParaRPr>
          </a:p>
        </p:txBody>
      </p:sp>
      <p:sp>
        <p:nvSpPr>
          <p:cNvPr id="882" name="Google Shape;882;p29"/>
          <p:cNvSpPr txBox="1"/>
          <p:nvPr/>
        </p:nvSpPr>
        <p:spPr>
          <a:xfrm>
            <a:off x="1214325" y="2146625"/>
            <a:ext cx="76179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“full back gynecology security obstetrics come details located wait doctors result good like chill yet much nurses never social promenade serving department flattering service near moving awaiting use conveniently”</a:t>
            </a:r>
            <a:endParaRPr sz="900">
              <a:latin typeface="Roboto Light"/>
              <a:ea typeface="Roboto Light"/>
              <a:cs typeface="Roboto Light"/>
              <a:sym typeface="Roboto Light"/>
            </a:endParaRPr>
          </a:p>
        </p:txBody>
      </p:sp>
      <p:sp>
        <p:nvSpPr>
          <p:cNvPr id="883" name="Google Shape;883;p29"/>
          <p:cNvSpPr txBox="1"/>
          <p:nvPr/>
        </p:nvSpPr>
        <p:spPr>
          <a:xfrm>
            <a:off x="1628775" y="2701000"/>
            <a:ext cx="8091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“department key records call service patients book give outpatient medical fitting examination fast faster contacting center go queue” </a:t>
            </a:r>
            <a:endParaRPr sz="9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900">
              <a:solidFill>
                <a:schemeClr val="accent2"/>
              </a:solidFill>
              <a:highlight>
                <a:srgbClr val="FFFFFF"/>
              </a:highlight>
              <a:latin typeface="Roboto"/>
              <a:ea typeface="Roboto"/>
              <a:cs typeface="Roboto"/>
              <a:sym typeface="Roboto"/>
            </a:endParaRPr>
          </a:p>
        </p:txBody>
      </p:sp>
      <p:sp>
        <p:nvSpPr>
          <p:cNvPr id="884" name="Google Shape;884;p29"/>
          <p:cNvSpPr txBox="1"/>
          <p:nvPr/>
        </p:nvSpPr>
        <p:spPr>
          <a:xfrm>
            <a:off x="1628775" y="2945638"/>
            <a:ext cx="76179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“postpone call lot wanted burr learning feared told day search exploration doctors antenatal may doctor comes one unusable really old move department pregnancy numbers whose number net appointment stressed engaged help know sleep”</a:t>
            </a:r>
            <a:endParaRPr sz="900">
              <a:latin typeface="Roboto Light"/>
              <a:ea typeface="Roboto Light"/>
              <a:cs typeface="Roboto Light"/>
              <a:sym typeface="Roboto Light"/>
            </a:endParaRPr>
          </a:p>
        </p:txBody>
      </p:sp>
      <p:sp>
        <p:nvSpPr>
          <p:cNvPr id="885" name="Google Shape;885;p29"/>
          <p:cNvSpPr txBox="1"/>
          <p:nvPr/>
        </p:nvSpPr>
        <p:spPr>
          <a:xfrm>
            <a:off x="1628775" y="3293800"/>
            <a:ext cx="76179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a:t>
            </a:r>
            <a:r>
              <a:rPr lang="es" sz="900">
                <a:solidFill>
                  <a:schemeClr val="accent2"/>
                </a:solidFill>
                <a:highlight>
                  <a:srgbClr val="FFFFFF"/>
                </a:highlight>
                <a:latin typeface="Roboto"/>
                <a:ea typeface="Roboto"/>
                <a:cs typeface="Roboto"/>
                <a:sym typeface="Roboto"/>
              </a:rPr>
              <a:t>minute say anc wait rarely nurses police hospital</a:t>
            </a:r>
            <a:r>
              <a:rPr lang="es" sz="900">
                <a:solidFill>
                  <a:schemeClr val="accent2"/>
                </a:solidFill>
                <a:highlight>
                  <a:srgbClr val="FFFFFF"/>
                </a:highlight>
                <a:latin typeface="Roboto"/>
                <a:ea typeface="Roboto"/>
                <a:cs typeface="Roboto"/>
                <a:sym typeface="Roboto"/>
              </a:rPr>
              <a:t>”</a:t>
            </a:r>
            <a:endParaRPr sz="900">
              <a:latin typeface="Roboto Light"/>
              <a:ea typeface="Roboto Light"/>
              <a:cs typeface="Roboto Light"/>
              <a:sym typeface="Roboto Light"/>
            </a:endParaRPr>
          </a:p>
        </p:txBody>
      </p:sp>
      <p:sp>
        <p:nvSpPr>
          <p:cNvPr id="886" name="Google Shape;886;p29"/>
          <p:cNvSpPr txBox="1"/>
          <p:nvPr/>
        </p:nvSpPr>
        <p:spPr>
          <a:xfrm>
            <a:off x="2095500" y="3744650"/>
            <a:ext cx="7048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 </a:t>
            </a:r>
            <a:r>
              <a:rPr lang="es" sz="900">
                <a:solidFill>
                  <a:schemeClr val="accent2"/>
                </a:solidFill>
                <a:highlight>
                  <a:srgbClr val="FFFFFF"/>
                </a:highlight>
                <a:latin typeface="Roboto"/>
                <a:ea typeface="Roboto"/>
                <a:cs typeface="Roboto"/>
                <a:sym typeface="Roboto"/>
              </a:rPr>
              <a:t>... wound services would expected medical heart asked study mention october nursing money people home three hostels treating </a:t>
            </a:r>
            <a:endParaRPr sz="9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worse coming work pressure wait brain return deposited returned gone lesions outcry mouth say shocked care skin disinfectant bad</a:t>
            </a:r>
            <a:r>
              <a:rPr lang="es" sz="900">
                <a:solidFill>
                  <a:schemeClr val="accent2"/>
                </a:solidFill>
                <a:highlight>
                  <a:srgbClr val="FFFFFF"/>
                </a:highlight>
                <a:latin typeface="Roboto"/>
                <a:ea typeface="Roboto"/>
                <a:cs typeface="Roboto"/>
                <a:sym typeface="Roboto"/>
              </a:rPr>
              <a:t> “</a:t>
            </a:r>
            <a:endParaRPr sz="9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900">
              <a:solidFill>
                <a:schemeClr val="accent2"/>
              </a:solidFill>
              <a:highlight>
                <a:srgbClr val="FFFFFF"/>
              </a:highlight>
              <a:latin typeface="Roboto"/>
              <a:ea typeface="Roboto"/>
              <a:cs typeface="Roboto"/>
              <a:sym typeface="Roboto"/>
            </a:endParaRPr>
          </a:p>
        </p:txBody>
      </p:sp>
      <p:sp>
        <p:nvSpPr>
          <p:cNvPr id="887" name="Google Shape;887;p29"/>
          <p:cNvSpPr txBox="1"/>
          <p:nvPr/>
        </p:nvSpPr>
        <p:spPr>
          <a:xfrm>
            <a:off x="2095500" y="4113375"/>
            <a:ext cx="7048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a:t>
            </a:r>
            <a:r>
              <a:rPr lang="es" sz="900">
                <a:solidFill>
                  <a:schemeClr val="accent2"/>
                </a:solidFill>
                <a:highlight>
                  <a:srgbClr val="FFFFFF"/>
                </a:highlight>
                <a:latin typeface="Roboto"/>
                <a:ea typeface="Roboto"/>
                <a:cs typeface="Roboto"/>
                <a:sym typeface="Roboto"/>
              </a:rPr>
              <a:t>bathroom full perhaps nursing even poor long time many meet car updated come emergency wait sunday saturday road queues spite areas…”</a:t>
            </a:r>
            <a:endParaRPr sz="900">
              <a:latin typeface="Roboto Light"/>
              <a:ea typeface="Roboto Light"/>
              <a:cs typeface="Roboto Light"/>
              <a:sym typeface="Roboto Light"/>
            </a:endParaRPr>
          </a:p>
        </p:txBody>
      </p:sp>
      <p:sp>
        <p:nvSpPr>
          <p:cNvPr id="888" name="Google Shape;888;p29"/>
          <p:cNvSpPr txBox="1"/>
          <p:nvPr/>
        </p:nvSpPr>
        <p:spPr>
          <a:xfrm>
            <a:off x="2095500" y="4482100"/>
            <a:ext cx="29910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accent2"/>
                </a:solidFill>
                <a:highlight>
                  <a:srgbClr val="FFFFFF"/>
                </a:highlight>
                <a:latin typeface="Roboto"/>
                <a:ea typeface="Roboto"/>
                <a:cs typeface="Roboto"/>
                <a:sym typeface="Roboto"/>
              </a:rPr>
              <a:t>“</a:t>
            </a:r>
            <a:r>
              <a:rPr lang="es" sz="900">
                <a:solidFill>
                  <a:schemeClr val="accent2"/>
                </a:solidFill>
                <a:highlight>
                  <a:srgbClr val="FFFFFF"/>
                </a:highlight>
                <a:latin typeface="Roboto"/>
                <a:ea typeface="Roboto"/>
                <a:cs typeface="Roboto"/>
                <a:sym typeface="Roboto"/>
              </a:rPr>
              <a:t>lunch third currently call patient hrs round stunk uncle</a:t>
            </a:r>
            <a:r>
              <a:rPr lang="es" sz="900">
                <a:solidFill>
                  <a:schemeClr val="accent2"/>
                </a:solidFill>
                <a:highlight>
                  <a:srgbClr val="FFFFFF"/>
                </a:highlight>
                <a:latin typeface="Roboto"/>
                <a:ea typeface="Roboto"/>
                <a:cs typeface="Roboto"/>
                <a:sym typeface="Roboto"/>
              </a:rPr>
              <a:t>”</a:t>
            </a:r>
            <a:endParaRPr sz="900">
              <a:latin typeface="Roboto Light"/>
              <a:ea typeface="Roboto Light"/>
              <a:cs typeface="Roboto Light"/>
              <a:sym typeface="Roboto Light"/>
            </a:endParaRPr>
          </a:p>
        </p:txBody>
      </p:sp>
      <p:sp>
        <p:nvSpPr>
          <p:cNvPr id="889" name="Google Shape;889;p29"/>
          <p:cNvSpPr/>
          <p:nvPr/>
        </p:nvSpPr>
        <p:spPr>
          <a:xfrm>
            <a:off x="282161" y="1813742"/>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725086" y="2846280"/>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1171586" y="3878830"/>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txBox="1"/>
          <p:nvPr>
            <p:ph idx="4294967295" type="ctrTitle"/>
          </p:nvPr>
        </p:nvSpPr>
        <p:spPr>
          <a:xfrm>
            <a:off x="235475" y="1214800"/>
            <a:ext cx="2516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8FFD5"/>
                </a:solidFill>
                <a:latin typeface="Roboto"/>
                <a:ea typeface="Roboto"/>
                <a:cs typeface="Roboto"/>
                <a:sym typeface="Roboto"/>
              </a:rPr>
              <a:t>Example sentences</a:t>
            </a:r>
            <a:endParaRPr sz="1800">
              <a:solidFill>
                <a:srgbClr val="48FFD5"/>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3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lt1"/>
                </a:solidFill>
              </a:rPr>
              <a:t>TEXT PREPROCESSING : </a:t>
            </a:r>
            <a:r>
              <a:rPr lang="es"/>
              <a:t>Parsing</a:t>
            </a:r>
            <a:endParaRPr/>
          </a:p>
        </p:txBody>
      </p:sp>
      <p:cxnSp>
        <p:nvCxnSpPr>
          <p:cNvPr id="898" name="Google Shape;898;p30"/>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899" name="Google Shape;899;p30"/>
          <p:cNvSpPr/>
          <p:nvPr/>
        </p:nvSpPr>
        <p:spPr>
          <a:xfrm>
            <a:off x="1959862" y="1624112"/>
            <a:ext cx="1181100" cy="11811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 name="Google Shape;900;p30"/>
          <p:cNvCxnSpPr>
            <a:stCxn id="899" idx="6"/>
          </p:cNvCxnSpPr>
          <p:nvPr/>
        </p:nvCxnSpPr>
        <p:spPr>
          <a:xfrm flipH="1">
            <a:off x="-784238" y="2214662"/>
            <a:ext cx="3925200" cy="738600"/>
          </a:xfrm>
          <a:prstGeom prst="straightConnector1">
            <a:avLst/>
          </a:prstGeom>
          <a:noFill/>
          <a:ln cap="flat" cmpd="sng" w="28575">
            <a:solidFill>
              <a:srgbClr val="48FFD5"/>
            </a:solidFill>
            <a:prstDash val="solid"/>
            <a:round/>
            <a:headEnd len="med" w="med" type="none"/>
            <a:tailEnd len="med" w="med" type="none"/>
          </a:ln>
        </p:spPr>
      </p:cxnSp>
      <p:pic>
        <p:nvPicPr>
          <p:cNvPr id="901" name="Google Shape;901;p30"/>
          <p:cNvPicPr preferRelativeResize="0"/>
          <p:nvPr/>
        </p:nvPicPr>
        <p:blipFill rotWithShape="1">
          <a:blip r:embed="rId3">
            <a:alphaModFix/>
          </a:blip>
          <a:srcRect b="9272" l="2912" r="2229" t="14099"/>
          <a:stretch/>
        </p:blipFill>
        <p:spPr>
          <a:xfrm>
            <a:off x="66475" y="3133725"/>
            <a:ext cx="9011048" cy="1942300"/>
          </a:xfrm>
          <a:prstGeom prst="rect">
            <a:avLst/>
          </a:prstGeom>
          <a:noFill/>
          <a:ln cap="flat" cmpd="sng" w="19050">
            <a:solidFill>
              <a:srgbClr val="48FFD5"/>
            </a:solidFill>
            <a:prstDash val="solid"/>
            <a:round/>
            <a:headEnd len="sm" w="sm" type="none"/>
            <a:tailEnd len="sm" w="sm" type="none"/>
          </a:ln>
        </p:spPr>
      </p:pic>
      <p:sp>
        <p:nvSpPr>
          <p:cNvPr id="902" name="Google Shape;902;p30"/>
          <p:cNvSpPr/>
          <p:nvPr/>
        </p:nvSpPr>
        <p:spPr>
          <a:xfrm>
            <a:off x="4491100" y="1251151"/>
            <a:ext cx="1550400" cy="15504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 name="Google Shape;903;p30"/>
          <p:cNvCxnSpPr>
            <a:stCxn id="899" idx="6"/>
            <a:endCxn id="902" idx="2"/>
          </p:cNvCxnSpPr>
          <p:nvPr/>
        </p:nvCxnSpPr>
        <p:spPr>
          <a:xfrm flipH="1" rot="10800000">
            <a:off x="3140962" y="2026262"/>
            <a:ext cx="1350000" cy="188400"/>
          </a:xfrm>
          <a:prstGeom prst="straightConnector1">
            <a:avLst/>
          </a:prstGeom>
          <a:noFill/>
          <a:ln cap="flat" cmpd="sng" w="28575">
            <a:solidFill>
              <a:srgbClr val="48FFD5"/>
            </a:solidFill>
            <a:prstDash val="solid"/>
            <a:round/>
            <a:headEnd len="med" w="med" type="none"/>
            <a:tailEnd len="med" w="med" type="none"/>
          </a:ln>
        </p:spPr>
      </p:cxnSp>
      <p:cxnSp>
        <p:nvCxnSpPr>
          <p:cNvPr id="904" name="Google Shape;904;p30"/>
          <p:cNvCxnSpPr/>
          <p:nvPr/>
        </p:nvCxnSpPr>
        <p:spPr>
          <a:xfrm rot="10800000">
            <a:off x="5886450" y="2019450"/>
            <a:ext cx="3505200" cy="933300"/>
          </a:xfrm>
          <a:prstGeom prst="straightConnector1">
            <a:avLst/>
          </a:prstGeom>
          <a:noFill/>
          <a:ln cap="flat" cmpd="sng" w="28575">
            <a:solidFill>
              <a:srgbClr val="48FFD5"/>
            </a:solidFill>
            <a:prstDash val="solid"/>
            <a:round/>
            <a:headEnd len="med" w="med" type="none"/>
            <a:tailEnd len="med" w="med" type="none"/>
          </a:ln>
        </p:spPr>
      </p:cxnSp>
      <p:sp>
        <p:nvSpPr>
          <p:cNvPr id="905" name="Google Shape;905;p30"/>
          <p:cNvSpPr txBox="1"/>
          <p:nvPr/>
        </p:nvSpPr>
        <p:spPr>
          <a:xfrm>
            <a:off x="6722550" y="1689713"/>
            <a:ext cx="1680600" cy="8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rgbClr val="FFFFFF"/>
                </a:solidFill>
                <a:latin typeface="Roboto"/>
                <a:ea typeface="Roboto"/>
                <a:cs typeface="Roboto"/>
                <a:sym typeface="Roboto"/>
              </a:rPr>
              <a:t>"""NP: {&lt;NN|NNS&gt;+}</a:t>
            </a:r>
            <a:endParaRPr b="1" sz="1200">
              <a:solidFill>
                <a:srgbClr val="FFFFFF"/>
              </a:solidFill>
              <a:latin typeface="Roboto"/>
              <a:ea typeface="Roboto"/>
              <a:cs typeface="Roboto"/>
              <a:sym typeface="Roboto"/>
            </a:endParaRPr>
          </a:p>
          <a:p>
            <a:pPr indent="0" lvl="0" marL="0" rtl="0" algn="ctr">
              <a:spcBef>
                <a:spcPts val="0"/>
              </a:spcBef>
              <a:spcAft>
                <a:spcPts val="0"/>
              </a:spcAft>
              <a:buNone/>
            </a:pPr>
            <a:r>
              <a:rPr b="1" lang="es" sz="1200">
                <a:solidFill>
                  <a:srgbClr val="FFFFFF"/>
                </a:solidFill>
                <a:latin typeface="Roboto"/>
                <a:ea typeface="Roboto"/>
                <a:cs typeface="Roboto"/>
                <a:sym typeface="Roboto"/>
              </a:rPr>
              <a:t> {&lt;NN|NNS&gt;+&lt;CC&gt;</a:t>
            </a:r>
            <a:endParaRPr b="1" sz="1200">
              <a:solidFill>
                <a:srgbClr val="FFFFFF"/>
              </a:solidFill>
              <a:latin typeface="Roboto"/>
              <a:ea typeface="Roboto"/>
              <a:cs typeface="Roboto"/>
              <a:sym typeface="Roboto"/>
            </a:endParaRPr>
          </a:p>
          <a:p>
            <a:pPr indent="0" lvl="0" marL="0" rtl="0" algn="ctr">
              <a:spcBef>
                <a:spcPts val="0"/>
              </a:spcBef>
              <a:spcAft>
                <a:spcPts val="0"/>
              </a:spcAft>
              <a:buNone/>
            </a:pPr>
            <a:r>
              <a:rPr b="1" lang="es" sz="1200">
                <a:solidFill>
                  <a:srgbClr val="FFFFFF"/>
                </a:solidFill>
                <a:latin typeface="Roboto"/>
                <a:ea typeface="Roboto"/>
                <a:cs typeface="Roboto"/>
                <a:sym typeface="Roboto"/>
              </a:rPr>
              <a:t>&lt;NN|NNS&gt;+}"""</a:t>
            </a:r>
            <a:endParaRPr b="1" sz="1200">
              <a:solidFill>
                <a:srgbClr val="FFFFFF"/>
              </a:solidFill>
              <a:latin typeface="Roboto"/>
              <a:ea typeface="Roboto"/>
              <a:cs typeface="Roboto"/>
              <a:sym typeface="Roboto"/>
            </a:endParaRPr>
          </a:p>
        </p:txBody>
      </p:sp>
      <p:sp>
        <p:nvSpPr>
          <p:cNvPr id="906" name="Google Shape;906;p30"/>
          <p:cNvSpPr txBox="1"/>
          <p:nvPr/>
        </p:nvSpPr>
        <p:spPr>
          <a:xfrm rot="-747702">
            <a:off x="-539644" y="2063596"/>
            <a:ext cx="3000183" cy="60647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Roboto"/>
                <a:ea typeface="Roboto"/>
                <a:cs typeface="Roboto"/>
                <a:sym typeface="Roboto"/>
              </a:rPr>
              <a:t>Sentence </a:t>
            </a:r>
            <a:endParaRPr>
              <a:solidFill>
                <a:srgbClr val="48FFD5"/>
              </a:solidFill>
              <a:latin typeface="Roboto"/>
              <a:ea typeface="Roboto"/>
              <a:cs typeface="Roboto"/>
              <a:sym typeface="Roboto"/>
            </a:endParaRPr>
          </a:p>
          <a:p>
            <a:pPr indent="0" lvl="0" marL="0" rtl="0" algn="ctr">
              <a:spcBef>
                <a:spcPts val="0"/>
              </a:spcBef>
              <a:spcAft>
                <a:spcPts val="0"/>
              </a:spcAft>
              <a:buNone/>
            </a:pPr>
            <a:r>
              <a:rPr lang="es">
                <a:solidFill>
                  <a:srgbClr val="48FFD5"/>
                </a:solidFill>
                <a:latin typeface="Roboto"/>
                <a:ea typeface="Roboto"/>
                <a:cs typeface="Roboto"/>
                <a:sym typeface="Roboto"/>
              </a:rPr>
              <a:t>Tokenize</a:t>
            </a:r>
            <a:endParaRPr>
              <a:solidFill>
                <a:srgbClr val="48FFD5"/>
              </a:solidFill>
              <a:latin typeface="Roboto"/>
              <a:ea typeface="Roboto"/>
              <a:cs typeface="Roboto"/>
              <a:sym typeface="Roboto"/>
            </a:endParaRPr>
          </a:p>
        </p:txBody>
      </p:sp>
      <p:sp>
        <p:nvSpPr>
          <p:cNvPr id="907" name="Google Shape;907;p30"/>
          <p:cNvSpPr txBox="1"/>
          <p:nvPr/>
        </p:nvSpPr>
        <p:spPr>
          <a:xfrm>
            <a:off x="3955150" y="2725350"/>
            <a:ext cx="3000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oboto"/>
                <a:ea typeface="Roboto"/>
                <a:cs typeface="Roboto"/>
                <a:sym typeface="Roboto"/>
              </a:rPr>
              <a:t>RegexpParser(grammar)</a:t>
            </a:r>
            <a:endParaRPr sz="1200">
              <a:solidFill>
                <a:srgbClr val="FFFFFF"/>
              </a:solidFill>
              <a:latin typeface="Roboto"/>
              <a:ea typeface="Roboto"/>
              <a:cs typeface="Roboto"/>
              <a:sym typeface="Roboto"/>
            </a:endParaRPr>
          </a:p>
        </p:txBody>
      </p:sp>
      <p:pic>
        <p:nvPicPr>
          <p:cNvPr id="908" name="Google Shape;908;p30"/>
          <p:cNvPicPr preferRelativeResize="0"/>
          <p:nvPr/>
        </p:nvPicPr>
        <p:blipFill>
          <a:blip r:embed="rId4">
            <a:alphaModFix/>
          </a:blip>
          <a:stretch>
            <a:fillRect/>
          </a:stretch>
        </p:blipFill>
        <p:spPr>
          <a:xfrm>
            <a:off x="2125900" y="1790150"/>
            <a:ext cx="849000" cy="849000"/>
          </a:xfrm>
          <a:prstGeom prst="rect">
            <a:avLst/>
          </a:prstGeom>
          <a:noFill/>
          <a:ln>
            <a:noFill/>
          </a:ln>
        </p:spPr>
      </p:pic>
      <p:sp>
        <p:nvSpPr>
          <p:cNvPr id="909" name="Google Shape;909;p30"/>
          <p:cNvSpPr txBox="1"/>
          <p:nvPr/>
        </p:nvSpPr>
        <p:spPr>
          <a:xfrm>
            <a:off x="1050400" y="2725350"/>
            <a:ext cx="3000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oboto"/>
                <a:ea typeface="Roboto"/>
                <a:cs typeface="Roboto"/>
                <a:sym typeface="Roboto"/>
              </a:rPr>
              <a:t>Word Tokenize</a:t>
            </a:r>
            <a:endParaRPr sz="1200">
              <a:solidFill>
                <a:srgbClr val="FFFFFF"/>
              </a:solidFill>
              <a:latin typeface="Roboto"/>
              <a:ea typeface="Roboto"/>
              <a:cs typeface="Roboto"/>
              <a:sym typeface="Roboto"/>
            </a:endParaRPr>
          </a:p>
        </p:txBody>
      </p:sp>
      <p:pic>
        <p:nvPicPr>
          <p:cNvPr id="910" name="Google Shape;910;p30"/>
          <p:cNvPicPr preferRelativeResize="0"/>
          <p:nvPr/>
        </p:nvPicPr>
        <p:blipFill>
          <a:blip r:embed="rId5">
            <a:alphaModFix/>
          </a:blip>
          <a:stretch>
            <a:fillRect/>
          </a:stretch>
        </p:blipFill>
        <p:spPr>
          <a:xfrm>
            <a:off x="4726150" y="1563800"/>
            <a:ext cx="925100" cy="92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914" name="Shape 914"/>
        <p:cNvGrpSpPr/>
        <p:nvPr/>
      </p:nvGrpSpPr>
      <p:grpSpPr>
        <a:xfrm>
          <a:off x="0" y="0"/>
          <a:ext cx="0" cy="0"/>
          <a:chOff x="0" y="0"/>
          <a:chExt cx="0" cy="0"/>
        </a:xfrm>
      </p:grpSpPr>
      <p:sp>
        <p:nvSpPr>
          <p:cNvPr id="915" name="Google Shape;91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TEXT PREPROCESSING : Extract Noun Phrase</a:t>
            </a:r>
            <a:endParaRPr>
              <a:solidFill>
                <a:srgbClr val="FFFFFF"/>
              </a:solidFill>
            </a:endParaRPr>
          </a:p>
        </p:txBody>
      </p:sp>
      <p:cxnSp>
        <p:nvCxnSpPr>
          <p:cNvPr id="916" name="Google Shape;916;p31"/>
          <p:cNvCxnSpPr>
            <a:stCxn id="917" idx="6"/>
          </p:cNvCxnSpPr>
          <p:nvPr/>
        </p:nvCxnSpPr>
        <p:spPr>
          <a:xfrm>
            <a:off x="7914775" y="1672449"/>
            <a:ext cx="1511700" cy="194700"/>
          </a:xfrm>
          <a:prstGeom prst="straightConnector1">
            <a:avLst/>
          </a:prstGeom>
          <a:noFill/>
          <a:ln cap="flat" cmpd="sng" w="28575">
            <a:solidFill>
              <a:srgbClr val="48FFD5"/>
            </a:solidFill>
            <a:prstDash val="solid"/>
            <a:round/>
            <a:headEnd len="med" w="med" type="none"/>
            <a:tailEnd len="med" w="med" type="none"/>
          </a:ln>
        </p:spPr>
      </p:cxnSp>
      <p:cxnSp>
        <p:nvCxnSpPr>
          <p:cNvPr id="918" name="Google Shape;918;p31"/>
          <p:cNvCxnSpPr>
            <a:stCxn id="919" idx="6"/>
          </p:cNvCxnSpPr>
          <p:nvPr/>
        </p:nvCxnSpPr>
        <p:spPr>
          <a:xfrm>
            <a:off x="2014325" y="1644999"/>
            <a:ext cx="2136000" cy="13800"/>
          </a:xfrm>
          <a:prstGeom prst="straightConnector1">
            <a:avLst/>
          </a:prstGeom>
          <a:noFill/>
          <a:ln cap="flat" cmpd="sng" w="28575">
            <a:solidFill>
              <a:srgbClr val="48FFD5"/>
            </a:solidFill>
            <a:prstDash val="solid"/>
            <a:round/>
            <a:headEnd len="med" w="med" type="none"/>
            <a:tailEnd len="med" w="med" type="none"/>
          </a:ln>
        </p:spPr>
      </p:cxnSp>
      <p:cxnSp>
        <p:nvCxnSpPr>
          <p:cNvPr id="920" name="Google Shape;920;p31"/>
          <p:cNvCxnSpPr/>
          <p:nvPr/>
        </p:nvCxnSpPr>
        <p:spPr>
          <a:xfrm flipH="1">
            <a:off x="-800950" y="1665650"/>
            <a:ext cx="1964400" cy="726600"/>
          </a:xfrm>
          <a:prstGeom prst="straightConnector1">
            <a:avLst/>
          </a:prstGeom>
          <a:noFill/>
          <a:ln cap="flat" cmpd="sng" w="28575">
            <a:solidFill>
              <a:srgbClr val="48FFD5"/>
            </a:solidFill>
            <a:prstDash val="solid"/>
            <a:round/>
            <a:headEnd len="med" w="med" type="none"/>
            <a:tailEnd len="med" w="med" type="none"/>
          </a:ln>
        </p:spPr>
      </p:cxnSp>
      <p:cxnSp>
        <p:nvCxnSpPr>
          <p:cNvPr id="921" name="Google Shape;921;p31"/>
          <p:cNvCxnSpPr>
            <a:stCxn id="917" idx="2"/>
            <a:endCxn id="922" idx="6"/>
          </p:cNvCxnSpPr>
          <p:nvPr/>
        </p:nvCxnSpPr>
        <p:spPr>
          <a:xfrm rot="10800000">
            <a:off x="4927375" y="1658649"/>
            <a:ext cx="2132700" cy="13800"/>
          </a:xfrm>
          <a:prstGeom prst="straightConnector1">
            <a:avLst/>
          </a:prstGeom>
          <a:noFill/>
          <a:ln cap="flat" cmpd="sng" w="28575">
            <a:solidFill>
              <a:srgbClr val="48FFD5"/>
            </a:solidFill>
            <a:prstDash val="solid"/>
            <a:round/>
            <a:headEnd len="med" w="med" type="none"/>
            <a:tailEnd len="med" w="med" type="none"/>
          </a:ln>
        </p:spPr>
      </p:cxnSp>
      <p:cxnSp>
        <p:nvCxnSpPr>
          <p:cNvPr id="923" name="Google Shape;923;p31"/>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924" name="Google Shape;924;p31"/>
          <p:cNvSpPr txBox="1"/>
          <p:nvPr/>
        </p:nvSpPr>
        <p:spPr>
          <a:xfrm>
            <a:off x="235500" y="1988850"/>
            <a:ext cx="16791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latin typeface="Roboto"/>
                <a:ea typeface="Roboto"/>
                <a:cs typeface="Roboto"/>
                <a:sym typeface="Roboto"/>
              </a:rPr>
              <a:t>Piyamaharajkarun Hospital</a:t>
            </a:r>
            <a:endParaRPr sz="900">
              <a:solidFill>
                <a:schemeClr val="lt1"/>
              </a:solidFill>
              <a:latin typeface="Roboto"/>
              <a:ea typeface="Roboto"/>
              <a:cs typeface="Roboto"/>
              <a:sym typeface="Roboto"/>
            </a:endParaRPr>
          </a:p>
        </p:txBody>
      </p:sp>
      <p:sp>
        <p:nvSpPr>
          <p:cNvPr id="925" name="Google Shape;925;p31"/>
          <p:cNvSpPr txBox="1"/>
          <p:nvPr>
            <p:ph type="ctrTitle"/>
          </p:nvPr>
        </p:nvSpPr>
        <p:spPr>
          <a:xfrm>
            <a:off x="182988" y="5218925"/>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rPr>
              <a:t>Siriraj Piyamaharajkarun </a:t>
            </a:r>
            <a:endParaRPr sz="1200">
              <a:solidFill>
                <a:srgbClr val="FFFFFF"/>
              </a:solidFill>
            </a:endParaRPr>
          </a:p>
          <a:p>
            <a:pPr indent="0" lvl="0" marL="0" rtl="0" algn="ctr">
              <a:spcBef>
                <a:spcPts val="0"/>
              </a:spcBef>
              <a:spcAft>
                <a:spcPts val="0"/>
              </a:spcAft>
              <a:buNone/>
            </a:pPr>
            <a:r>
              <a:rPr lang="es" sz="1200">
                <a:solidFill>
                  <a:srgbClr val="FFFFFF"/>
                </a:solidFill>
              </a:rPr>
              <a:t>Hospital</a:t>
            </a:r>
            <a:endParaRPr sz="1200">
              <a:solidFill>
                <a:srgbClr val="FFFFFF"/>
              </a:solidFill>
            </a:endParaRPr>
          </a:p>
        </p:txBody>
      </p:sp>
      <p:sp>
        <p:nvSpPr>
          <p:cNvPr id="926" name="Google Shape;926;p31"/>
          <p:cNvSpPr txBox="1"/>
          <p:nvPr>
            <p:ph type="ctrTitle"/>
          </p:nvPr>
        </p:nvSpPr>
        <p:spPr>
          <a:xfrm>
            <a:off x="3230700" y="5218925"/>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rPr>
              <a:t>Sirindhorn Hospital</a:t>
            </a:r>
            <a:endParaRPr sz="1200">
              <a:solidFill>
                <a:srgbClr val="FFFFFF"/>
              </a:solidFill>
            </a:endParaRPr>
          </a:p>
        </p:txBody>
      </p:sp>
      <p:sp>
        <p:nvSpPr>
          <p:cNvPr id="927" name="Google Shape;927;p31"/>
          <p:cNvSpPr txBox="1"/>
          <p:nvPr>
            <p:ph type="ctrTitle"/>
          </p:nvPr>
        </p:nvSpPr>
        <p:spPr>
          <a:xfrm>
            <a:off x="6249013" y="5218925"/>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rPr>
              <a:t>Police General Hospital</a:t>
            </a:r>
            <a:endParaRPr sz="1200">
              <a:solidFill>
                <a:srgbClr val="FFFFFF"/>
              </a:solidFill>
            </a:endParaRPr>
          </a:p>
        </p:txBody>
      </p:sp>
      <p:pic>
        <p:nvPicPr>
          <p:cNvPr id="928" name="Google Shape;928;p31"/>
          <p:cNvPicPr preferRelativeResize="0"/>
          <p:nvPr/>
        </p:nvPicPr>
        <p:blipFill rotWithShape="1">
          <a:blip r:embed="rId3">
            <a:alphaModFix/>
          </a:blip>
          <a:srcRect b="0" l="0" r="5526" t="0"/>
          <a:stretch/>
        </p:blipFill>
        <p:spPr>
          <a:xfrm>
            <a:off x="6178050" y="2281750"/>
            <a:ext cx="2550550" cy="2780261"/>
          </a:xfrm>
          <a:prstGeom prst="rect">
            <a:avLst/>
          </a:prstGeom>
          <a:noFill/>
          <a:ln cap="flat" cmpd="sng" w="19050">
            <a:solidFill>
              <a:srgbClr val="48FFD5"/>
            </a:solidFill>
            <a:prstDash val="solid"/>
            <a:round/>
            <a:headEnd len="sm" w="sm" type="none"/>
            <a:tailEnd len="sm" w="sm" type="none"/>
          </a:ln>
        </p:spPr>
      </p:pic>
      <p:pic>
        <p:nvPicPr>
          <p:cNvPr id="929" name="Google Shape;929;p31"/>
          <p:cNvPicPr preferRelativeResize="0"/>
          <p:nvPr/>
        </p:nvPicPr>
        <p:blipFill rotWithShape="1">
          <a:blip r:embed="rId4">
            <a:alphaModFix/>
          </a:blip>
          <a:srcRect b="3128" l="0" r="24545" t="0"/>
          <a:stretch/>
        </p:blipFill>
        <p:spPr>
          <a:xfrm>
            <a:off x="311700" y="2270750"/>
            <a:ext cx="2550549" cy="2780256"/>
          </a:xfrm>
          <a:prstGeom prst="rect">
            <a:avLst/>
          </a:prstGeom>
          <a:noFill/>
          <a:ln cap="flat" cmpd="sng" w="19050">
            <a:solidFill>
              <a:srgbClr val="48FFD5"/>
            </a:solidFill>
            <a:prstDash val="solid"/>
            <a:round/>
            <a:headEnd len="sm" w="sm" type="none"/>
            <a:tailEnd len="sm" w="sm" type="none"/>
          </a:ln>
        </p:spPr>
      </p:pic>
      <p:pic>
        <p:nvPicPr>
          <p:cNvPr id="930" name="Google Shape;930;p31"/>
          <p:cNvPicPr preferRelativeResize="0"/>
          <p:nvPr/>
        </p:nvPicPr>
        <p:blipFill rotWithShape="1">
          <a:blip r:embed="rId5">
            <a:alphaModFix/>
          </a:blip>
          <a:srcRect b="0" l="0" r="22166" t="0"/>
          <a:stretch/>
        </p:blipFill>
        <p:spPr>
          <a:xfrm>
            <a:off x="3224712" y="2286151"/>
            <a:ext cx="2550575" cy="2789999"/>
          </a:xfrm>
          <a:prstGeom prst="rect">
            <a:avLst/>
          </a:prstGeom>
          <a:noFill/>
          <a:ln cap="flat" cmpd="sng" w="19050">
            <a:solidFill>
              <a:srgbClr val="48FFD5"/>
            </a:solidFill>
            <a:prstDash val="solid"/>
            <a:round/>
            <a:headEnd len="sm" w="sm" type="none"/>
            <a:tailEnd len="sm" w="sm" type="none"/>
          </a:ln>
        </p:spPr>
      </p:pic>
      <p:sp>
        <p:nvSpPr>
          <p:cNvPr id="917" name="Google Shape;917;p31"/>
          <p:cNvSpPr/>
          <p:nvPr/>
        </p:nvSpPr>
        <p:spPr>
          <a:xfrm>
            <a:off x="7060075" y="1263849"/>
            <a:ext cx="854700" cy="8172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31"/>
          <p:cNvGrpSpPr/>
          <p:nvPr/>
        </p:nvGrpSpPr>
        <p:grpSpPr>
          <a:xfrm>
            <a:off x="7230915" y="1402225"/>
            <a:ext cx="513007" cy="512991"/>
            <a:chOff x="-23615075" y="3148525"/>
            <a:chExt cx="295375" cy="296150"/>
          </a:xfrm>
        </p:grpSpPr>
        <p:sp>
          <p:nvSpPr>
            <p:cNvPr id="932" name="Google Shape;932;p3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31"/>
          <p:cNvSpPr txBox="1"/>
          <p:nvPr>
            <p:ph idx="4294967295" type="subTitle"/>
          </p:nvPr>
        </p:nvSpPr>
        <p:spPr>
          <a:xfrm>
            <a:off x="3109750" y="1988838"/>
            <a:ext cx="1198200" cy="29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900"/>
              <a:t>Sirindhorn Hospital</a:t>
            </a:r>
            <a:endParaRPr sz="900"/>
          </a:p>
          <a:p>
            <a:pPr indent="0" lvl="0" marL="0" rtl="0" algn="ctr">
              <a:spcBef>
                <a:spcPts val="1600"/>
              </a:spcBef>
              <a:spcAft>
                <a:spcPts val="0"/>
              </a:spcAft>
              <a:buNone/>
            </a:pPr>
            <a:r>
              <a:t/>
            </a:r>
            <a:endParaRPr sz="900"/>
          </a:p>
          <a:p>
            <a:pPr indent="0" lvl="0" marL="0" rtl="0" algn="ctr">
              <a:spcBef>
                <a:spcPts val="1600"/>
              </a:spcBef>
              <a:spcAft>
                <a:spcPts val="1600"/>
              </a:spcAft>
              <a:buNone/>
            </a:pPr>
            <a:r>
              <a:t/>
            </a:r>
            <a:endParaRPr sz="900"/>
          </a:p>
        </p:txBody>
      </p:sp>
      <p:sp>
        <p:nvSpPr>
          <p:cNvPr id="937" name="Google Shape;937;p31"/>
          <p:cNvSpPr txBox="1"/>
          <p:nvPr>
            <p:ph idx="4294967295" type="subTitle"/>
          </p:nvPr>
        </p:nvSpPr>
        <p:spPr>
          <a:xfrm>
            <a:off x="6061550" y="1988850"/>
            <a:ext cx="1394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t>Police General Hospital</a:t>
            </a:r>
            <a:endParaRPr sz="900"/>
          </a:p>
          <a:p>
            <a:pPr indent="0" lvl="0" marL="0" rtl="0" algn="l">
              <a:spcBef>
                <a:spcPts val="1600"/>
              </a:spcBef>
              <a:spcAft>
                <a:spcPts val="0"/>
              </a:spcAft>
              <a:buNone/>
            </a:pPr>
            <a:r>
              <a:t/>
            </a:r>
            <a:endParaRPr sz="900"/>
          </a:p>
          <a:p>
            <a:pPr indent="0" lvl="0" marL="0" rtl="0" algn="l">
              <a:spcBef>
                <a:spcPts val="1600"/>
              </a:spcBef>
              <a:spcAft>
                <a:spcPts val="1600"/>
              </a:spcAft>
              <a:buNone/>
            </a:pPr>
            <a:r>
              <a:t/>
            </a:r>
            <a:endParaRPr sz="900"/>
          </a:p>
        </p:txBody>
      </p:sp>
      <p:sp>
        <p:nvSpPr>
          <p:cNvPr id="938" name="Google Shape;938;p31"/>
          <p:cNvSpPr txBox="1"/>
          <p:nvPr/>
        </p:nvSpPr>
        <p:spPr>
          <a:xfrm rot="-1216552">
            <a:off x="23110" y="1507584"/>
            <a:ext cx="1098573" cy="32974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rgbClr val="48FFD5"/>
                </a:solidFill>
                <a:latin typeface="Roboto"/>
                <a:ea typeface="Roboto"/>
                <a:cs typeface="Roboto"/>
                <a:sym typeface="Roboto"/>
              </a:rPr>
              <a:t>Parsing</a:t>
            </a:r>
            <a:endParaRPr b="1">
              <a:solidFill>
                <a:srgbClr val="48FFD5"/>
              </a:solidFill>
              <a:latin typeface="Roboto"/>
              <a:ea typeface="Roboto"/>
              <a:cs typeface="Roboto"/>
              <a:sym typeface="Roboto"/>
            </a:endParaRPr>
          </a:p>
        </p:txBody>
      </p:sp>
      <p:sp>
        <p:nvSpPr>
          <p:cNvPr id="922" name="Google Shape;922;p31"/>
          <p:cNvSpPr/>
          <p:nvPr/>
        </p:nvSpPr>
        <p:spPr>
          <a:xfrm>
            <a:off x="4072650" y="1250124"/>
            <a:ext cx="854700" cy="8172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31"/>
          <p:cNvGrpSpPr/>
          <p:nvPr/>
        </p:nvGrpSpPr>
        <p:grpSpPr>
          <a:xfrm>
            <a:off x="4243490" y="1388500"/>
            <a:ext cx="513007" cy="512991"/>
            <a:chOff x="-23615075" y="3148525"/>
            <a:chExt cx="295375" cy="296150"/>
          </a:xfrm>
        </p:grpSpPr>
        <p:sp>
          <p:nvSpPr>
            <p:cNvPr id="940" name="Google Shape;940;p3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31"/>
          <p:cNvSpPr/>
          <p:nvPr/>
        </p:nvSpPr>
        <p:spPr>
          <a:xfrm>
            <a:off x="1159625" y="1236399"/>
            <a:ext cx="854700" cy="8172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31"/>
          <p:cNvGrpSpPr/>
          <p:nvPr/>
        </p:nvGrpSpPr>
        <p:grpSpPr>
          <a:xfrm>
            <a:off x="1330465" y="1374775"/>
            <a:ext cx="513007" cy="512991"/>
            <a:chOff x="-23615075" y="3148525"/>
            <a:chExt cx="295375" cy="296150"/>
          </a:xfrm>
        </p:grpSpPr>
        <p:sp>
          <p:nvSpPr>
            <p:cNvPr id="945" name="Google Shape;945;p3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grpSp>
        <p:nvGrpSpPr>
          <p:cNvPr id="953" name="Google Shape;953;p32"/>
          <p:cNvGrpSpPr/>
          <p:nvPr/>
        </p:nvGrpSpPr>
        <p:grpSpPr>
          <a:xfrm>
            <a:off x="3757582" y="1940363"/>
            <a:ext cx="1914600" cy="2009700"/>
            <a:chOff x="3802207" y="1964963"/>
            <a:chExt cx="1914600" cy="2009700"/>
          </a:xfrm>
        </p:grpSpPr>
        <p:sp>
          <p:nvSpPr>
            <p:cNvPr id="954" name="Google Shape;954;p32"/>
            <p:cNvSpPr/>
            <p:nvPr/>
          </p:nvSpPr>
          <p:spPr>
            <a:xfrm>
              <a:off x="3802207" y="1964963"/>
              <a:ext cx="1914600" cy="20097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32"/>
            <p:cNvGrpSpPr/>
            <p:nvPr/>
          </p:nvGrpSpPr>
          <p:grpSpPr>
            <a:xfrm>
              <a:off x="4146592" y="2362818"/>
              <a:ext cx="1213932" cy="1214008"/>
              <a:chOff x="-23615075" y="3148525"/>
              <a:chExt cx="295375" cy="296150"/>
            </a:xfrm>
          </p:grpSpPr>
          <p:sp>
            <p:nvSpPr>
              <p:cNvPr id="956" name="Google Shape;956;p3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60" name="Google Shape;960;p32"/>
          <p:cNvCxnSpPr>
            <a:endCxn id="961" idx="2"/>
          </p:cNvCxnSpPr>
          <p:nvPr/>
        </p:nvCxnSpPr>
        <p:spPr>
          <a:xfrm flipH="1" rot="10800000">
            <a:off x="5157526" y="2097563"/>
            <a:ext cx="1497000" cy="856500"/>
          </a:xfrm>
          <a:prstGeom prst="straightConnector1">
            <a:avLst/>
          </a:prstGeom>
          <a:noFill/>
          <a:ln cap="flat" cmpd="sng" w="28575">
            <a:solidFill>
              <a:srgbClr val="48FFD5"/>
            </a:solidFill>
            <a:prstDash val="solid"/>
            <a:round/>
            <a:headEnd len="med" w="med" type="none"/>
            <a:tailEnd len="med" w="med" type="none"/>
          </a:ln>
        </p:spPr>
      </p:cxnSp>
      <p:sp>
        <p:nvSpPr>
          <p:cNvPr id="962" name="Google Shape;962;p32"/>
          <p:cNvSpPr txBox="1"/>
          <p:nvPr>
            <p:ph idx="4294967295" type="subTitle"/>
          </p:nvPr>
        </p:nvSpPr>
        <p:spPr>
          <a:xfrm>
            <a:off x="2935500" y="1460450"/>
            <a:ext cx="1651800" cy="58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s" sz="1400">
                <a:latin typeface="Roboto"/>
                <a:ea typeface="Roboto"/>
                <a:cs typeface="Roboto"/>
                <a:sym typeface="Roboto"/>
              </a:rPr>
              <a:t>Positive   = 1     </a:t>
            </a:r>
            <a:r>
              <a:rPr b="1" lang="es" sz="1400">
                <a:solidFill>
                  <a:schemeClr val="lt1"/>
                </a:solidFill>
                <a:latin typeface="Roboto"/>
                <a:ea typeface="Roboto"/>
                <a:cs typeface="Roboto"/>
                <a:sym typeface="Roboto"/>
              </a:rPr>
              <a:t>                                                      Negative = 0  </a:t>
            </a:r>
            <a:r>
              <a:rPr b="1" lang="es" sz="1400">
                <a:latin typeface="Roboto"/>
                <a:ea typeface="Roboto"/>
                <a:cs typeface="Roboto"/>
                <a:sym typeface="Roboto"/>
              </a:rPr>
              <a:t>                                                 </a:t>
            </a:r>
            <a:endParaRPr b="1" sz="1400">
              <a:latin typeface="Roboto"/>
              <a:ea typeface="Roboto"/>
              <a:cs typeface="Roboto"/>
              <a:sym typeface="Roboto"/>
            </a:endParaRPr>
          </a:p>
        </p:txBody>
      </p:sp>
      <p:sp>
        <p:nvSpPr>
          <p:cNvPr id="963" name="Google Shape;963;p32"/>
          <p:cNvSpPr txBox="1"/>
          <p:nvPr>
            <p:ph type="ctrTitle"/>
          </p:nvPr>
        </p:nvSpPr>
        <p:spPr>
          <a:xfrm>
            <a:off x="311700" y="0"/>
            <a:ext cx="8520600" cy="125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r">
              <a:spcBef>
                <a:spcPts val="0"/>
              </a:spcBef>
              <a:spcAft>
                <a:spcPts val="0"/>
              </a:spcAft>
              <a:buNone/>
            </a:pPr>
            <a:r>
              <a:rPr lang="es"/>
              <a:t>Split DataFrame into </a:t>
            </a:r>
            <a:endParaRPr/>
          </a:p>
          <a:p>
            <a:pPr indent="0" lvl="0" marL="0" rtl="0" algn="r">
              <a:spcBef>
                <a:spcPts val="0"/>
              </a:spcBef>
              <a:spcAft>
                <a:spcPts val="0"/>
              </a:spcAft>
              <a:buNone/>
            </a:pPr>
            <a:r>
              <a:rPr lang="es"/>
              <a:t>positive and negative sentiment</a:t>
            </a:r>
            <a:endParaRPr/>
          </a:p>
        </p:txBody>
      </p:sp>
      <p:cxnSp>
        <p:nvCxnSpPr>
          <p:cNvPr id="964" name="Google Shape;964;p32"/>
          <p:cNvCxnSpPr/>
          <p:nvPr/>
        </p:nvCxnSpPr>
        <p:spPr>
          <a:xfrm>
            <a:off x="311700" y="1248850"/>
            <a:ext cx="8520600" cy="0"/>
          </a:xfrm>
          <a:prstGeom prst="straightConnector1">
            <a:avLst/>
          </a:prstGeom>
          <a:noFill/>
          <a:ln cap="flat" cmpd="sng" w="9525">
            <a:solidFill>
              <a:srgbClr val="48FFD5"/>
            </a:solidFill>
            <a:prstDash val="solid"/>
            <a:round/>
            <a:headEnd len="med" w="med" type="none"/>
            <a:tailEnd len="med" w="med" type="none"/>
          </a:ln>
        </p:spPr>
      </p:cxnSp>
      <p:cxnSp>
        <p:nvCxnSpPr>
          <p:cNvPr id="965" name="Google Shape;965;p32"/>
          <p:cNvCxnSpPr>
            <a:endCxn id="966" idx="2"/>
          </p:cNvCxnSpPr>
          <p:nvPr/>
        </p:nvCxnSpPr>
        <p:spPr>
          <a:xfrm flipH="1" rot="10800000">
            <a:off x="-68250" y="2069000"/>
            <a:ext cx="1497000" cy="856500"/>
          </a:xfrm>
          <a:prstGeom prst="straightConnector1">
            <a:avLst/>
          </a:prstGeom>
          <a:noFill/>
          <a:ln cap="flat" cmpd="sng" w="28575">
            <a:solidFill>
              <a:srgbClr val="48FFD5"/>
            </a:solidFill>
            <a:prstDash val="solid"/>
            <a:round/>
            <a:headEnd len="med" w="med" type="none"/>
            <a:tailEnd len="med" w="med" type="none"/>
          </a:ln>
        </p:spPr>
      </p:cxnSp>
      <p:sp>
        <p:nvSpPr>
          <p:cNvPr id="966" name="Google Shape;966;p32"/>
          <p:cNvSpPr/>
          <p:nvPr/>
        </p:nvSpPr>
        <p:spPr>
          <a:xfrm>
            <a:off x="1428750" y="1359350"/>
            <a:ext cx="1420800" cy="14193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 name="Google Shape;967;p32"/>
          <p:cNvCxnSpPr/>
          <p:nvPr/>
        </p:nvCxnSpPr>
        <p:spPr>
          <a:xfrm rot="10800000">
            <a:off x="2513475" y="2097575"/>
            <a:ext cx="1628100" cy="263100"/>
          </a:xfrm>
          <a:prstGeom prst="straightConnector1">
            <a:avLst/>
          </a:prstGeom>
          <a:noFill/>
          <a:ln cap="flat" cmpd="sng" w="28575">
            <a:solidFill>
              <a:srgbClr val="48FFD5"/>
            </a:solidFill>
            <a:prstDash val="solid"/>
            <a:round/>
            <a:headEnd len="med" w="med" type="none"/>
            <a:tailEnd len="med" w="med" type="none"/>
          </a:ln>
        </p:spPr>
      </p:cxnSp>
      <p:pic>
        <p:nvPicPr>
          <p:cNvPr id="968" name="Google Shape;968;p32"/>
          <p:cNvPicPr preferRelativeResize="0"/>
          <p:nvPr/>
        </p:nvPicPr>
        <p:blipFill>
          <a:blip r:embed="rId3">
            <a:alphaModFix/>
          </a:blip>
          <a:stretch>
            <a:fillRect/>
          </a:stretch>
        </p:blipFill>
        <p:spPr>
          <a:xfrm>
            <a:off x="1713975" y="1650054"/>
            <a:ext cx="850350" cy="850350"/>
          </a:xfrm>
          <a:prstGeom prst="rect">
            <a:avLst/>
          </a:prstGeom>
          <a:noFill/>
          <a:ln>
            <a:noFill/>
          </a:ln>
        </p:spPr>
      </p:pic>
      <p:sp>
        <p:nvSpPr>
          <p:cNvPr id="969" name="Google Shape;969;p32"/>
          <p:cNvSpPr txBox="1"/>
          <p:nvPr/>
        </p:nvSpPr>
        <p:spPr>
          <a:xfrm rot="-1745847">
            <a:off x="-865285" y="1927347"/>
            <a:ext cx="3000021" cy="68799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Roboto"/>
                <a:ea typeface="Roboto"/>
                <a:cs typeface="Roboto"/>
                <a:sym typeface="Roboto"/>
              </a:rPr>
              <a:t>Extract</a:t>
            </a:r>
            <a:endParaRPr>
              <a:solidFill>
                <a:srgbClr val="48FFD5"/>
              </a:solidFill>
              <a:latin typeface="Roboto"/>
              <a:ea typeface="Roboto"/>
              <a:cs typeface="Roboto"/>
              <a:sym typeface="Roboto"/>
            </a:endParaRPr>
          </a:p>
          <a:p>
            <a:pPr indent="0" lvl="0" marL="0" rtl="0" algn="ctr">
              <a:spcBef>
                <a:spcPts val="0"/>
              </a:spcBef>
              <a:spcAft>
                <a:spcPts val="0"/>
              </a:spcAft>
              <a:buNone/>
            </a:pPr>
            <a:r>
              <a:rPr lang="es">
                <a:solidFill>
                  <a:srgbClr val="48FFD5"/>
                </a:solidFill>
                <a:latin typeface="Roboto"/>
                <a:ea typeface="Roboto"/>
                <a:cs typeface="Roboto"/>
                <a:sym typeface="Roboto"/>
              </a:rPr>
              <a:t> Noun Phrase</a:t>
            </a:r>
            <a:endParaRPr>
              <a:solidFill>
                <a:srgbClr val="48FFD5"/>
              </a:solidFill>
              <a:latin typeface="Roboto"/>
              <a:ea typeface="Roboto"/>
              <a:cs typeface="Roboto"/>
              <a:sym typeface="Roboto"/>
            </a:endParaRPr>
          </a:p>
        </p:txBody>
      </p:sp>
      <p:pic>
        <p:nvPicPr>
          <p:cNvPr id="970" name="Google Shape;970;p32"/>
          <p:cNvPicPr preferRelativeResize="0"/>
          <p:nvPr/>
        </p:nvPicPr>
        <p:blipFill>
          <a:blip r:embed="rId4">
            <a:alphaModFix/>
          </a:blip>
          <a:stretch>
            <a:fillRect/>
          </a:stretch>
        </p:blipFill>
        <p:spPr>
          <a:xfrm>
            <a:off x="1110809" y="3206950"/>
            <a:ext cx="3808093" cy="1899300"/>
          </a:xfrm>
          <a:prstGeom prst="rect">
            <a:avLst/>
          </a:prstGeom>
          <a:noFill/>
          <a:ln cap="flat" cmpd="sng" w="28575">
            <a:solidFill>
              <a:srgbClr val="48FFD5"/>
            </a:solidFill>
            <a:prstDash val="solid"/>
            <a:round/>
            <a:headEnd len="sm" w="sm" type="none"/>
            <a:tailEnd len="sm" w="sm" type="none"/>
          </a:ln>
        </p:spPr>
      </p:pic>
      <p:pic>
        <p:nvPicPr>
          <p:cNvPr id="971" name="Google Shape;971;p32"/>
          <p:cNvPicPr preferRelativeResize="0"/>
          <p:nvPr/>
        </p:nvPicPr>
        <p:blipFill>
          <a:blip r:embed="rId5">
            <a:alphaModFix/>
          </a:blip>
          <a:stretch>
            <a:fillRect/>
          </a:stretch>
        </p:blipFill>
        <p:spPr>
          <a:xfrm>
            <a:off x="4959200" y="3204334"/>
            <a:ext cx="3872100" cy="1899291"/>
          </a:xfrm>
          <a:prstGeom prst="rect">
            <a:avLst/>
          </a:prstGeom>
          <a:noFill/>
          <a:ln cap="flat" cmpd="sng" w="28575">
            <a:solidFill>
              <a:srgbClr val="48FFD5"/>
            </a:solidFill>
            <a:prstDash val="solid"/>
            <a:round/>
            <a:headEnd len="sm" w="sm" type="none"/>
            <a:tailEnd len="sm" w="sm" type="none"/>
          </a:ln>
        </p:spPr>
      </p:pic>
      <p:pic>
        <p:nvPicPr>
          <p:cNvPr id="972" name="Google Shape;972;p32"/>
          <p:cNvPicPr preferRelativeResize="0"/>
          <p:nvPr/>
        </p:nvPicPr>
        <p:blipFill>
          <a:blip r:embed="rId6">
            <a:alphaModFix/>
          </a:blip>
          <a:stretch>
            <a:fillRect/>
          </a:stretch>
        </p:blipFill>
        <p:spPr>
          <a:xfrm>
            <a:off x="4959211" y="1280875"/>
            <a:ext cx="3872090" cy="1886000"/>
          </a:xfrm>
          <a:prstGeom prst="rect">
            <a:avLst/>
          </a:prstGeom>
          <a:noFill/>
          <a:ln cap="flat" cmpd="sng" w="28575">
            <a:solidFill>
              <a:srgbClr val="48FFD5"/>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pic>
        <p:nvPicPr>
          <p:cNvPr id="977" name="Google Shape;977;p33"/>
          <p:cNvPicPr preferRelativeResize="0"/>
          <p:nvPr/>
        </p:nvPicPr>
        <p:blipFill rotWithShape="1">
          <a:blip r:embed="rId3">
            <a:alphaModFix/>
          </a:blip>
          <a:srcRect b="57752" l="0" r="53729" t="0"/>
          <a:stretch/>
        </p:blipFill>
        <p:spPr>
          <a:xfrm>
            <a:off x="435600" y="1454075"/>
            <a:ext cx="2292099" cy="1162700"/>
          </a:xfrm>
          <a:prstGeom prst="rect">
            <a:avLst/>
          </a:prstGeom>
          <a:noFill/>
          <a:ln>
            <a:noFill/>
          </a:ln>
        </p:spPr>
      </p:pic>
      <p:sp>
        <p:nvSpPr>
          <p:cNvPr id="978" name="Google Shape;978;p33"/>
          <p:cNvSpPr/>
          <p:nvPr/>
        </p:nvSpPr>
        <p:spPr>
          <a:xfrm>
            <a:off x="223100"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3"/>
          <p:cNvSpPr txBox="1"/>
          <p:nvPr>
            <p:ph type="ctrTitle"/>
          </p:nvPr>
        </p:nvSpPr>
        <p:spPr>
          <a:xfrm>
            <a:off x="311700" y="339750"/>
            <a:ext cx="85206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SCORE COMPARISON</a:t>
            </a:r>
            <a:endParaRPr/>
          </a:p>
        </p:txBody>
      </p:sp>
      <p:sp>
        <p:nvSpPr>
          <p:cNvPr id="980" name="Google Shape;980;p33"/>
          <p:cNvSpPr txBox="1"/>
          <p:nvPr>
            <p:ph idx="4294967295" type="ctrTitle"/>
          </p:nvPr>
        </p:nvSpPr>
        <p:spPr>
          <a:xfrm>
            <a:off x="311700" y="3377944"/>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981" name="Google Shape;981;p33"/>
          <p:cNvSpPr txBox="1"/>
          <p:nvPr>
            <p:ph idx="4294967295" type="title"/>
          </p:nvPr>
        </p:nvSpPr>
        <p:spPr>
          <a:xfrm>
            <a:off x="311706" y="3039163"/>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400">
                <a:solidFill>
                  <a:srgbClr val="48FFD5"/>
                </a:solidFill>
              </a:rPr>
              <a:t>91</a:t>
            </a:r>
            <a:r>
              <a:rPr lang="es" sz="2400">
                <a:solidFill>
                  <a:srgbClr val="48FFD5"/>
                </a:solidFill>
              </a:rPr>
              <a:t>%</a:t>
            </a:r>
            <a:endParaRPr/>
          </a:p>
        </p:txBody>
      </p:sp>
      <p:sp>
        <p:nvSpPr>
          <p:cNvPr id="982" name="Google Shape;982;p33"/>
          <p:cNvSpPr txBox="1"/>
          <p:nvPr>
            <p:ph idx="4294967295" type="ctrTitle"/>
          </p:nvPr>
        </p:nvSpPr>
        <p:spPr>
          <a:xfrm>
            <a:off x="1689725" y="3377950"/>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983" name="Google Shape;983;p33"/>
          <p:cNvSpPr txBox="1"/>
          <p:nvPr>
            <p:ph idx="4294967295" type="title"/>
          </p:nvPr>
        </p:nvSpPr>
        <p:spPr>
          <a:xfrm>
            <a:off x="1677106" y="3039163"/>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92</a:t>
            </a:r>
            <a:r>
              <a:rPr lang="es" sz="2400">
                <a:solidFill>
                  <a:srgbClr val="48FFD5"/>
                </a:solidFill>
              </a:rPr>
              <a:t>%</a:t>
            </a:r>
            <a:endParaRPr/>
          </a:p>
        </p:txBody>
      </p:sp>
      <p:cxnSp>
        <p:nvCxnSpPr>
          <p:cNvPr id="984" name="Google Shape;984;p33"/>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sp>
        <p:nvSpPr>
          <p:cNvPr id="985" name="Google Shape;985;p33"/>
          <p:cNvSpPr txBox="1"/>
          <p:nvPr>
            <p:ph type="ctrTitle"/>
          </p:nvPr>
        </p:nvSpPr>
        <p:spPr>
          <a:xfrm>
            <a:off x="237775"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0E2A47"/>
                </a:solidFill>
              </a:rPr>
              <a:t>SVM</a:t>
            </a:r>
            <a:endParaRPr sz="2600">
              <a:solidFill>
                <a:srgbClr val="0E2A47"/>
              </a:solidFill>
            </a:endParaRPr>
          </a:p>
        </p:txBody>
      </p:sp>
      <p:sp>
        <p:nvSpPr>
          <p:cNvPr id="986" name="Google Shape;986;p33"/>
          <p:cNvSpPr/>
          <p:nvPr/>
        </p:nvSpPr>
        <p:spPr>
          <a:xfrm>
            <a:off x="311700" y="1370200"/>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7" name="Google Shape;987;p33"/>
          <p:cNvCxnSpPr>
            <a:endCxn id="981" idx="1"/>
          </p:cNvCxnSpPr>
          <p:nvPr/>
        </p:nvCxnSpPr>
        <p:spPr>
          <a:xfrm rot="5400000">
            <a:off x="-164394" y="2739463"/>
            <a:ext cx="1079100" cy="126900"/>
          </a:xfrm>
          <a:prstGeom prst="bentConnector4">
            <a:avLst>
              <a:gd fmla="val -10" name="adj1"/>
              <a:gd fmla="val 167026"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988" name="Google Shape;988;p33"/>
          <p:cNvCxnSpPr>
            <a:endCxn id="983" idx="3"/>
          </p:cNvCxnSpPr>
          <p:nvPr/>
        </p:nvCxnSpPr>
        <p:spPr>
          <a:xfrm flipH="1" rot="-5400000">
            <a:off x="2202706" y="2691163"/>
            <a:ext cx="946500" cy="356100"/>
          </a:xfrm>
          <a:prstGeom prst="bentConnector4">
            <a:avLst>
              <a:gd fmla="val 920" name="adj1"/>
              <a:gd fmla="val 116644"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989" name="Google Shape;989;p33"/>
          <p:cNvSpPr txBox="1"/>
          <p:nvPr>
            <p:ph type="ctrTitle"/>
          </p:nvPr>
        </p:nvSpPr>
        <p:spPr>
          <a:xfrm>
            <a:off x="4585775" y="339750"/>
            <a:ext cx="42465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solidFill>
                  <a:schemeClr val="lt1"/>
                </a:solidFill>
              </a:rPr>
              <a:t>Siriraj Piyamaharajkarun </a:t>
            </a:r>
            <a:endParaRPr sz="1800">
              <a:solidFill>
                <a:schemeClr val="lt1"/>
              </a:solidFill>
            </a:endParaRPr>
          </a:p>
          <a:p>
            <a:pPr indent="0" lvl="0" marL="0" rtl="0" algn="r">
              <a:spcBef>
                <a:spcPts val="0"/>
              </a:spcBef>
              <a:spcAft>
                <a:spcPts val="0"/>
              </a:spcAft>
              <a:buNone/>
            </a:pPr>
            <a:r>
              <a:rPr lang="es" sz="1800">
                <a:solidFill>
                  <a:schemeClr val="lt1"/>
                </a:solidFill>
              </a:rPr>
              <a:t>Hospital</a:t>
            </a:r>
            <a:endParaRPr sz="1800"/>
          </a:p>
        </p:txBody>
      </p:sp>
      <p:pic>
        <p:nvPicPr>
          <p:cNvPr id="990" name="Google Shape;990;p33"/>
          <p:cNvPicPr preferRelativeResize="0"/>
          <p:nvPr/>
        </p:nvPicPr>
        <p:blipFill rotWithShape="1">
          <a:blip r:embed="rId4">
            <a:alphaModFix/>
          </a:blip>
          <a:srcRect b="57377" l="0" r="55494" t="0"/>
          <a:stretch/>
        </p:blipFill>
        <p:spPr>
          <a:xfrm>
            <a:off x="3407400" y="1444500"/>
            <a:ext cx="2292100" cy="1181100"/>
          </a:xfrm>
          <a:prstGeom prst="rect">
            <a:avLst/>
          </a:prstGeom>
          <a:noFill/>
          <a:ln>
            <a:noFill/>
          </a:ln>
        </p:spPr>
      </p:pic>
      <p:sp>
        <p:nvSpPr>
          <p:cNvPr id="991" name="Google Shape;991;p33"/>
          <p:cNvSpPr/>
          <p:nvPr/>
        </p:nvSpPr>
        <p:spPr>
          <a:xfrm>
            <a:off x="3194900"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3"/>
          <p:cNvSpPr txBox="1"/>
          <p:nvPr>
            <p:ph idx="4294967295" type="ctrTitle"/>
          </p:nvPr>
        </p:nvSpPr>
        <p:spPr>
          <a:xfrm>
            <a:off x="3283500" y="3377944"/>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993" name="Google Shape;993;p33"/>
          <p:cNvSpPr txBox="1"/>
          <p:nvPr>
            <p:ph idx="4294967295" type="title"/>
          </p:nvPr>
        </p:nvSpPr>
        <p:spPr>
          <a:xfrm>
            <a:off x="3283506" y="3039163"/>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88%</a:t>
            </a:r>
            <a:endParaRPr/>
          </a:p>
        </p:txBody>
      </p:sp>
      <p:sp>
        <p:nvSpPr>
          <p:cNvPr id="994" name="Google Shape;994;p33"/>
          <p:cNvSpPr txBox="1"/>
          <p:nvPr>
            <p:ph idx="4294967295" type="ctrTitle"/>
          </p:nvPr>
        </p:nvSpPr>
        <p:spPr>
          <a:xfrm>
            <a:off x="4661525" y="3377950"/>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995" name="Google Shape;995;p33"/>
          <p:cNvSpPr txBox="1"/>
          <p:nvPr>
            <p:ph idx="4294967295" type="title"/>
          </p:nvPr>
        </p:nvSpPr>
        <p:spPr>
          <a:xfrm>
            <a:off x="4648906" y="3039163"/>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88%</a:t>
            </a:r>
            <a:endParaRPr/>
          </a:p>
        </p:txBody>
      </p:sp>
      <p:sp>
        <p:nvSpPr>
          <p:cNvPr id="996" name="Google Shape;996;p33"/>
          <p:cNvSpPr txBox="1"/>
          <p:nvPr>
            <p:ph type="ctrTitle"/>
          </p:nvPr>
        </p:nvSpPr>
        <p:spPr>
          <a:xfrm>
            <a:off x="3209575"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rgbClr val="0E2A47"/>
                </a:solidFill>
              </a:rPr>
              <a:t>Random Forest</a:t>
            </a:r>
            <a:endParaRPr sz="2400">
              <a:solidFill>
                <a:srgbClr val="0E2A47"/>
              </a:solidFill>
            </a:endParaRPr>
          </a:p>
        </p:txBody>
      </p:sp>
      <p:sp>
        <p:nvSpPr>
          <p:cNvPr id="997" name="Google Shape;997;p33"/>
          <p:cNvSpPr/>
          <p:nvPr/>
        </p:nvSpPr>
        <p:spPr>
          <a:xfrm>
            <a:off x="3283500" y="1370200"/>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8" name="Google Shape;998;p33"/>
          <p:cNvCxnSpPr>
            <a:endCxn id="993" idx="1"/>
          </p:cNvCxnSpPr>
          <p:nvPr/>
        </p:nvCxnSpPr>
        <p:spPr>
          <a:xfrm rot="5400000">
            <a:off x="2860956" y="2791813"/>
            <a:ext cx="973200" cy="128100"/>
          </a:xfrm>
          <a:prstGeom prst="bentConnector4">
            <a:avLst>
              <a:gd fmla="val 6" name="adj1"/>
              <a:gd fmla="val 165637"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999" name="Google Shape;999;p33"/>
          <p:cNvCxnSpPr>
            <a:endCxn id="995" idx="3"/>
          </p:cNvCxnSpPr>
          <p:nvPr/>
        </p:nvCxnSpPr>
        <p:spPr>
          <a:xfrm flipH="1" rot="-5400000">
            <a:off x="5187706" y="2704363"/>
            <a:ext cx="849300" cy="426900"/>
          </a:xfrm>
          <a:prstGeom prst="bentConnector4">
            <a:avLst>
              <a:gd fmla="val -1055" name="adj1"/>
              <a:gd fmla="val 120325"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000" name="Google Shape;1000;p33"/>
          <p:cNvPicPr preferRelativeResize="0"/>
          <p:nvPr/>
        </p:nvPicPr>
        <p:blipFill rotWithShape="1">
          <a:blip r:embed="rId5">
            <a:alphaModFix/>
          </a:blip>
          <a:srcRect b="58628" l="0" r="55707" t="0"/>
          <a:stretch/>
        </p:blipFill>
        <p:spPr>
          <a:xfrm>
            <a:off x="6331500" y="1450800"/>
            <a:ext cx="2339800" cy="1174800"/>
          </a:xfrm>
          <a:prstGeom prst="rect">
            <a:avLst/>
          </a:prstGeom>
          <a:noFill/>
          <a:ln>
            <a:noFill/>
          </a:ln>
        </p:spPr>
      </p:pic>
      <p:sp>
        <p:nvSpPr>
          <p:cNvPr id="1001" name="Google Shape;1001;p33"/>
          <p:cNvSpPr/>
          <p:nvPr/>
        </p:nvSpPr>
        <p:spPr>
          <a:xfrm>
            <a:off x="6166700"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3"/>
          <p:cNvSpPr txBox="1"/>
          <p:nvPr>
            <p:ph idx="4294967295" type="ctrTitle"/>
          </p:nvPr>
        </p:nvSpPr>
        <p:spPr>
          <a:xfrm>
            <a:off x="6255300" y="3377944"/>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003" name="Google Shape;1003;p33"/>
          <p:cNvSpPr txBox="1"/>
          <p:nvPr>
            <p:ph idx="4294967295" type="title"/>
          </p:nvPr>
        </p:nvSpPr>
        <p:spPr>
          <a:xfrm>
            <a:off x="6255306" y="3039163"/>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86%</a:t>
            </a:r>
            <a:endParaRPr/>
          </a:p>
        </p:txBody>
      </p:sp>
      <p:sp>
        <p:nvSpPr>
          <p:cNvPr id="1004" name="Google Shape;1004;p33"/>
          <p:cNvSpPr txBox="1"/>
          <p:nvPr>
            <p:ph idx="4294967295" type="ctrTitle"/>
          </p:nvPr>
        </p:nvSpPr>
        <p:spPr>
          <a:xfrm>
            <a:off x="7633325" y="3377950"/>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005" name="Google Shape;1005;p33"/>
          <p:cNvSpPr txBox="1"/>
          <p:nvPr>
            <p:ph idx="4294967295" type="title"/>
          </p:nvPr>
        </p:nvSpPr>
        <p:spPr>
          <a:xfrm>
            <a:off x="7620706" y="3039163"/>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88%</a:t>
            </a:r>
            <a:endParaRPr/>
          </a:p>
        </p:txBody>
      </p:sp>
      <p:sp>
        <p:nvSpPr>
          <p:cNvPr id="1006" name="Google Shape;1006;p33"/>
          <p:cNvSpPr txBox="1"/>
          <p:nvPr>
            <p:ph type="ctrTitle"/>
          </p:nvPr>
        </p:nvSpPr>
        <p:spPr>
          <a:xfrm>
            <a:off x="6181375"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0E2A47"/>
                </a:solidFill>
              </a:rPr>
              <a:t>KNN</a:t>
            </a:r>
            <a:endParaRPr sz="2600">
              <a:solidFill>
                <a:srgbClr val="0E2A47"/>
              </a:solidFill>
            </a:endParaRPr>
          </a:p>
        </p:txBody>
      </p:sp>
      <p:sp>
        <p:nvSpPr>
          <p:cNvPr id="1007" name="Google Shape;1007;p33"/>
          <p:cNvSpPr/>
          <p:nvPr/>
        </p:nvSpPr>
        <p:spPr>
          <a:xfrm>
            <a:off x="6255300" y="1370200"/>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8" name="Google Shape;1008;p33"/>
          <p:cNvCxnSpPr>
            <a:endCxn id="1003" idx="1"/>
          </p:cNvCxnSpPr>
          <p:nvPr/>
        </p:nvCxnSpPr>
        <p:spPr>
          <a:xfrm rot="5400000">
            <a:off x="5774856" y="2743813"/>
            <a:ext cx="1079100" cy="118200"/>
          </a:xfrm>
          <a:prstGeom prst="bentConnector4">
            <a:avLst>
              <a:gd fmla="val 810" name="adj1"/>
              <a:gd fmla="val 165657"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09" name="Google Shape;1009;p33"/>
          <p:cNvCxnSpPr>
            <a:endCxn id="1005" idx="3"/>
          </p:cNvCxnSpPr>
          <p:nvPr/>
        </p:nvCxnSpPr>
        <p:spPr>
          <a:xfrm flipH="1" rot="-5400000">
            <a:off x="8137456" y="2682313"/>
            <a:ext cx="937800" cy="382500"/>
          </a:xfrm>
          <a:prstGeom prst="bentConnector4">
            <a:avLst>
              <a:gd fmla="val 1" name="adj1"/>
              <a:gd fmla="val 126691"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grpSp>
        <p:nvGrpSpPr>
          <p:cNvPr id="1010" name="Google Shape;1010;p33"/>
          <p:cNvGrpSpPr/>
          <p:nvPr/>
        </p:nvGrpSpPr>
        <p:grpSpPr>
          <a:xfrm>
            <a:off x="1438017" y="4671868"/>
            <a:ext cx="311501" cy="311479"/>
            <a:chOff x="3300325" y="249875"/>
            <a:chExt cx="433725" cy="480900"/>
          </a:xfrm>
        </p:grpSpPr>
        <p:sp>
          <p:nvSpPr>
            <p:cNvPr id="1011" name="Google Shape;1011;p3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2" name="Google Shape;1012;p3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3" name="Google Shape;1013;p3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4" name="Google Shape;1014;p3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 name="Google Shape;1015;p3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6" name="Google Shape;1016;p3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pic>
        <p:nvPicPr>
          <p:cNvPr id="1021" name="Google Shape;1021;p34"/>
          <p:cNvPicPr preferRelativeResize="0"/>
          <p:nvPr/>
        </p:nvPicPr>
        <p:blipFill rotWithShape="1">
          <a:blip r:embed="rId3">
            <a:alphaModFix/>
          </a:blip>
          <a:srcRect b="57354" l="0" r="55974" t="0"/>
          <a:stretch/>
        </p:blipFill>
        <p:spPr>
          <a:xfrm>
            <a:off x="3340800" y="1445275"/>
            <a:ext cx="2379376" cy="1181100"/>
          </a:xfrm>
          <a:prstGeom prst="rect">
            <a:avLst/>
          </a:prstGeom>
          <a:noFill/>
          <a:ln>
            <a:noFill/>
          </a:ln>
        </p:spPr>
      </p:pic>
      <p:sp>
        <p:nvSpPr>
          <p:cNvPr id="1022" name="Google Shape;1022;p34"/>
          <p:cNvSpPr txBox="1"/>
          <p:nvPr>
            <p:ph type="ctrTitle"/>
          </p:nvPr>
        </p:nvSpPr>
        <p:spPr>
          <a:xfrm>
            <a:off x="311700" y="339750"/>
            <a:ext cx="85206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SCORE COMPARISON</a:t>
            </a:r>
            <a:endParaRPr/>
          </a:p>
        </p:txBody>
      </p:sp>
      <p:cxnSp>
        <p:nvCxnSpPr>
          <p:cNvPr id="1023" name="Google Shape;1023;p34"/>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sp>
        <p:nvSpPr>
          <p:cNvPr id="1024" name="Google Shape;1024;p34"/>
          <p:cNvSpPr txBox="1"/>
          <p:nvPr>
            <p:ph idx="4294967295" type="ctrTitle"/>
          </p:nvPr>
        </p:nvSpPr>
        <p:spPr>
          <a:xfrm>
            <a:off x="3287325" y="3379269"/>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025" name="Google Shape;1025;p34"/>
          <p:cNvSpPr txBox="1"/>
          <p:nvPr>
            <p:ph idx="4294967295" type="title"/>
          </p:nvPr>
        </p:nvSpPr>
        <p:spPr>
          <a:xfrm>
            <a:off x="3287331" y="304048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66</a:t>
            </a:r>
            <a:r>
              <a:rPr lang="es" sz="2400">
                <a:solidFill>
                  <a:srgbClr val="48FFD5"/>
                </a:solidFill>
              </a:rPr>
              <a:t>%</a:t>
            </a:r>
            <a:endParaRPr/>
          </a:p>
        </p:txBody>
      </p:sp>
      <p:sp>
        <p:nvSpPr>
          <p:cNvPr id="1026" name="Google Shape;1026;p34"/>
          <p:cNvSpPr txBox="1"/>
          <p:nvPr>
            <p:ph idx="4294967295" type="ctrTitle"/>
          </p:nvPr>
        </p:nvSpPr>
        <p:spPr>
          <a:xfrm>
            <a:off x="4665350" y="3379275"/>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027" name="Google Shape;1027;p34"/>
          <p:cNvSpPr txBox="1"/>
          <p:nvPr>
            <p:ph idx="4294967295" type="title"/>
          </p:nvPr>
        </p:nvSpPr>
        <p:spPr>
          <a:xfrm>
            <a:off x="4652731" y="304048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64</a:t>
            </a:r>
            <a:r>
              <a:rPr lang="es" sz="2400">
                <a:solidFill>
                  <a:srgbClr val="48FFD5"/>
                </a:solidFill>
              </a:rPr>
              <a:t>%</a:t>
            </a:r>
            <a:endParaRPr/>
          </a:p>
        </p:txBody>
      </p:sp>
      <p:sp>
        <p:nvSpPr>
          <p:cNvPr id="1028" name="Google Shape;1028;p34"/>
          <p:cNvSpPr/>
          <p:nvPr/>
        </p:nvSpPr>
        <p:spPr>
          <a:xfrm>
            <a:off x="3287325" y="1371525"/>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9" name="Google Shape;1029;p34"/>
          <p:cNvCxnSpPr>
            <a:endCxn id="1027" idx="3"/>
          </p:cNvCxnSpPr>
          <p:nvPr/>
        </p:nvCxnSpPr>
        <p:spPr>
          <a:xfrm flipH="1" rot="-5400000">
            <a:off x="5193781" y="2707938"/>
            <a:ext cx="833100" cy="438600"/>
          </a:xfrm>
          <a:prstGeom prst="bentConnector4">
            <a:avLst>
              <a:gd fmla="val 5" name="adj1"/>
              <a:gd fmla="val 120929"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30" name="Google Shape;1030;p34"/>
          <p:cNvCxnSpPr>
            <a:endCxn id="1025" idx="1"/>
          </p:cNvCxnSpPr>
          <p:nvPr/>
        </p:nvCxnSpPr>
        <p:spPr>
          <a:xfrm rot="5400000">
            <a:off x="2857881" y="2798838"/>
            <a:ext cx="974400" cy="115500"/>
          </a:xfrm>
          <a:prstGeom prst="bentConnector4">
            <a:avLst>
              <a:gd fmla="val -6" name="adj1"/>
              <a:gd fmla="val 199053"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031" name="Google Shape;1031;p34"/>
          <p:cNvSpPr/>
          <p:nvPr/>
        </p:nvSpPr>
        <p:spPr>
          <a:xfrm>
            <a:off x="3194613"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txBox="1"/>
          <p:nvPr>
            <p:ph type="ctrTitle"/>
          </p:nvPr>
        </p:nvSpPr>
        <p:spPr>
          <a:xfrm>
            <a:off x="3209288"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rgbClr val="0E2A47"/>
                </a:solidFill>
              </a:rPr>
              <a:t>Random Forest</a:t>
            </a:r>
            <a:endParaRPr sz="2400">
              <a:solidFill>
                <a:srgbClr val="0E2A47"/>
              </a:solidFill>
            </a:endParaRPr>
          </a:p>
        </p:txBody>
      </p:sp>
      <p:sp>
        <p:nvSpPr>
          <p:cNvPr id="1033" name="Google Shape;1033;p34"/>
          <p:cNvSpPr txBox="1"/>
          <p:nvPr>
            <p:ph type="ctrTitle"/>
          </p:nvPr>
        </p:nvSpPr>
        <p:spPr>
          <a:xfrm>
            <a:off x="4585775" y="339750"/>
            <a:ext cx="42465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Sirindhorn Hospital</a:t>
            </a:r>
            <a:endParaRPr sz="1800"/>
          </a:p>
        </p:txBody>
      </p:sp>
      <p:pic>
        <p:nvPicPr>
          <p:cNvPr id="1034" name="Google Shape;1034;p34"/>
          <p:cNvPicPr preferRelativeResize="0"/>
          <p:nvPr/>
        </p:nvPicPr>
        <p:blipFill rotWithShape="1">
          <a:blip r:embed="rId4">
            <a:alphaModFix/>
          </a:blip>
          <a:srcRect b="57682" l="0" r="52696" t="0"/>
          <a:stretch/>
        </p:blipFill>
        <p:spPr>
          <a:xfrm>
            <a:off x="386625" y="1438425"/>
            <a:ext cx="2364674" cy="1162700"/>
          </a:xfrm>
          <a:prstGeom prst="rect">
            <a:avLst/>
          </a:prstGeom>
          <a:noFill/>
          <a:ln>
            <a:noFill/>
          </a:ln>
        </p:spPr>
      </p:pic>
      <p:sp>
        <p:nvSpPr>
          <p:cNvPr id="1035" name="Google Shape;1035;p34"/>
          <p:cNvSpPr txBox="1"/>
          <p:nvPr>
            <p:ph idx="4294967295" type="ctrTitle"/>
          </p:nvPr>
        </p:nvSpPr>
        <p:spPr>
          <a:xfrm>
            <a:off x="315525" y="3379269"/>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036" name="Google Shape;1036;p34"/>
          <p:cNvSpPr txBox="1"/>
          <p:nvPr>
            <p:ph idx="4294967295" type="title"/>
          </p:nvPr>
        </p:nvSpPr>
        <p:spPr>
          <a:xfrm>
            <a:off x="315531" y="304048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87%</a:t>
            </a:r>
            <a:endParaRPr/>
          </a:p>
        </p:txBody>
      </p:sp>
      <p:sp>
        <p:nvSpPr>
          <p:cNvPr id="1037" name="Google Shape;1037;p34"/>
          <p:cNvSpPr txBox="1"/>
          <p:nvPr>
            <p:ph idx="4294967295" type="ctrTitle"/>
          </p:nvPr>
        </p:nvSpPr>
        <p:spPr>
          <a:xfrm>
            <a:off x="1693550" y="3379275"/>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038" name="Google Shape;1038;p34"/>
          <p:cNvSpPr txBox="1"/>
          <p:nvPr>
            <p:ph idx="4294967295" type="title"/>
          </p:nvPr>
        </p:nvSpPr>
        <p:spPr>
          <a:xfrm>
            <a:off x="1680931" y="304048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87%</a:t>
            </a:r>
            <a:endParaRPr/>
          </a:p>
        </p:txBody>
      </p:sp>
      <p:sp>
        <p:nvSpPr>
          <p:cNvPr id="1039" name="Google Shape;1039;p34"/>
          <p:cNvSpPr/>
          <p:nvPr/>
        </p:nvSpPr>
        <p:spPr>
          <a:xfrm>
            <a:off x="315525" y="1371525"/>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0" name="Google Shape;1040;p34"/>
          <p:cNvCxnSpPr>
            <a:endCxn id="1038" idx="3"/>
          </p:cNvCxnSpPr>
          <p:nvPr/>
        </p:nvCxnSpPr>
        <p:spPr>
          <a:xfrm flipH="1" rot="-5400000">
            <a:off x="2242231" y="2728188"/>
            <a:ext cx="939000" cy="292200"/>
          </a:xfrm>
          <a:prstGeom prst="bentConnector4">
            <a:avLst>
              <a:gd fmla="val 928" name="adj1"/>
              <a:gd fmla="val 132219"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41" name="Google Shape;1041;p34"/>
          <p:cNvCxnSpPr>
            <a:endCxn id="1036" idx="1"/>
          </p:cNvCxnSpPr>
          <p:nvPr/>
        </p:nvCxnSpPr>
        <p:spPr>
          <a:xfrm rot="5400000">
            <a:off x="-189219" y="2750238"/>
            <a:ext cx="1098300" cy="88800"/>
          </a:xfrm>
          <a:prstGeom prst="bentConnector4">
            <a:avLst>
              <a:gd fmla="val 1617" name="adj1"/>
              <a:gd fmla="val 206285"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042" name="Google Shape;1042;p34"/>
          <p:cNvSpPr/>
          <p:nvPr/>
        </p:nvSpPr>
        <p:spPr>
          <a:xfrm>
            <a:off x="222813"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txBox="1"/>
          <p:nvPr>
            <p:ph type="ctrTitle"/>
          </p:nvPr>
        </p:nvSpPr>
        <p:spPr>
          <a:xfrm>
            <a:off x="237488"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0E2A47"/>
                </a:solidFill>
              </a:rPr>
              <a:t>SVM</a:t>
            </a:r>
            <a:endParaRPr sz="2600">
              <a:solidFill>
                <a:srgbClr val="0E2A47"/>
              </a:solidFill>
            </a:endParaRPr>
          </a:p>
        </p:txBody>
      </p:sp>
      <p:pic>
        <p:nvPicPr>
          <p:cNvPr id="1044" name="Google Shape;1044;p34"/>
          <p:cNvPicPr preferRelativeResize="0"/>
          <p:nvPr/>
        </p:nvPicPr>
        <p:blipFill rotWithShape="1">
          <a:blip r:embed="rId5">
            <a:alphaModFix/>
          </a:blip>
          <a:srcRect b="58723" l="0" r="58784" t="0"/>
          <a:stretch/>
        </p:blipFill>
        <p:spPr>
          <a:xfrm>
            <a:off x="6370025" y="1470350"/>
            <a:ext cx="2339800" cy="1155250"/>
          </a:xfrm>
          <a:prstGeom prst="rect">
            <a:avLst/>
          </a:prstGeom>
          <a:noFill/>
          <a:ln>
            <a:noFill/>
          </a:ln>
        </p:spPr>
      </p:pic>
      <p:sp>
        <p:nvSpPr>
          <p:cNvPr id="1045" name="Google Shape;1045;p34"/>
          <p:cNvSpPr txBox="1"/>
          <p:nvPr>
            <p:ph idx="4294967295" type="ctrTitle"/>
          </p:nvPr>
        </p:nvSpPr>
        <p:spPr>
          <a:xfrm>
            <a:off x="6298550" y="3379269"/>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046" name="Google Shape;1046;p34"/>
          <p:cNvSpPr txBox="1"/>
          <p:nvPr>
            <p:ph idx="4294967295" type="title"/>
          </p:nvPr>
        </p:nvSpPr>
        <p:spPr>
          <a:xfrm>
            <a:off x="6298556" y="304048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81%</a:t>
            </a:r>
            <a:endParaRPr/>
          </a:p>
        </p:txBody>
      </p:sp>
      <p:sp>
        <p:nvSpPr>
          <p:cNvPr id="1047" name="Google Shape;1047;p34"/>
          <p:cNvSpPr txBox="1"/>
          <p:nvPr>
            <p:ph idx="4294967295" type="ctrTitle"/>
          </p:nvPr>
        </p:nvSpPr>
        <p:spPr>
          <a:xfrm>
            <a:off x="7676575" y="3379275"/>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048" name="Google Shape;1048;p34"/>
          <p:cNvSpPr txBox="1"/>
          <p:nvPr>
            <p:ph idx="4294967295" type="title"/>
          </p:nvPr>
        </p:nvSpPr>
        <p:spPr>
          <a:xfrm>
            <a:off x="7663956" y="304048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81%</a:t>
            </a:r>
            <a:endParaRPr/>
          </a:p>
        </p:txBody>
      </p:sp>
      <p:sp>
        <p:nvSpPr>
          <p:cNvPr id="1049" name="Google Shape;1049;p34"/>
          <p:cNvSpPr/>
          <p:nvPr/>
        </p:nvSpPr>
        <p:spPr>
          <a:xfrm>
            <a:off x="6298550" y="1371525"/>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0" name="Google Shape;1050;p34"/>
          <p:cNvCxnSpPr>
            <a:endCxn id="1048" idx="3"/>
          </p:cNvCxnSpPr>
          <p:nvPr/>
        </p:nvCxnSpPr>
        <p:spPr>
          <a:xfrm>
            <a:off x="7801356" y="2439888"/>
            <a:ext cx="1039500" cy="903900"/>
          </a:xfrm>
          <a:prstGeom prst="bentConnector3">
            <a:avLst>
              <a:gd fmla="val 106375" name="adj1"/>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51" name="Google Shape;1051;p34"/>
          <p:cNvCxnSpPr>
            <a:endCxn id="1046" idx="1"/>
          </p:cNvCxnSpPr>
          <p:nvPr/>
        </p:nvCxnSpPr>
        <p:spPr>
          <a:xfrm rot="5400000">
            <a:off x="5846006" y="2733138"/>
            <a:ext cx="1063200" cy="158100"/>
          </a:xfrm>
          <a:prstGeom prst="bentConnector4">
            <a:avLst>
              <a:gd fmla="val -1631" name="adj1"/>
              <a:gd fmla="val 160567"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052" name="Google Shape;1052;p34"/>
          <p:cNvSpPr/>
          <p:nvPr/>
        </p:nvSpPr>
        <p:spPr>
          <a:xfrm>
            <a:off x="6205838"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txBox="1"/>
          <p:nvPr>
            <p:ph type="ctrTitle"/>
          </p:nvPr>
        </p:nvSpPr>
        <p:spPr>
          <a:xfrm>
            <a:off x="6220513"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0E2A47"/>
                </a:solidFill>
              </a:rPr>
              <a:t>KNN</a:t>
            </a:r>
            <a:endParaRPr sz="2600">
              <a:solidFill>
                <a:srgbClr val="0E2A47"/>
              </a:solidFill>
            </a:endParaRPr>
          </a:p>
        </p:txBody>
      </p:sp>
      <p:grpSp>
        <p:nvGrpSpPr>
          <p:cNvPr id="1054" name="Google Shape;1054;p34"/>
          <p:cNvGrpSpPr/>
          <p:nvPr/>
        </p:nvGrpSpPr>
        <p:grpSpPr>
          <a:xfrm>
            <a:off x="1438017" y="4671868"/>
            <a:ext cx="311501" cy="311479"/>
            <a:chOff x="3300325" y="249875"/>
            <a:chExt cx="433725" cy="480900"/>
          </a:xfrm>
        </p:grpSpPr>
        <p:sp>
          <p:nvSpPr>
            <p:cNvPr id="1055" name="Google Shape;1055;p3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6" name="Google Shape;1056;p3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7" name="Google Shape;1057;p3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8" name="Google Shape;1058;p3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9" name="Google Shape;1059;p3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0" name="Google Shape;1060;p3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pic>
        <p:nvPicPr>
          <p:cNvPr id="1065" name="Google Shape;1065;p35"/>
          <p:cNvPicPr preferRelativeResize="0"/>
          <p:nvPr/>
        </p:nvPicPr>
        <p:blipFill rotWithShape="1">
          <a:blip r:embed="rId3">
            <a:alphaModFix/>
          </a:blip>
          <a:srcRect b="56745" l="0" r="62174" t="0"/>
          <a:stretch/>
        </p:blipFill>
        <p:spPr>
          <a:xfrm>
            <a:off x="6354675" y="1465200"/>
            <a:ext cx="2339799" cy="1196750"/>
          </a:xfrm>
          <a:prstGeom prst="rect">
            <a:avLst/>
          </a:prstGeom>
          <a:noFill/>
          <a:ln>
            <a:noFill/>
          </a:ln>
        </p:spPr>
      </p:pic>
      <p:sp>
        <p:nvSpPr>
          <p:cNvPr id="1066" name="Google Shape;1066;p35"/>
          <p:cNvSpPr txBox="1"/>
          <p:nvPr>
            <p:ph type="ctrTitle"/>
          </p:nvPr>
        </p:nvSpPr>
        <p:spPr>
          <a:xfrm>
            <a:off x="311700" y="339750"/>
            <a:ext cx="85206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SCORE COMPARISON</a:t>
            </a:r>
            <a:endParaRPr/>
          </a:p>
        </p:txBody>
      </p:sp>
      <p:cxnSp>
        <p:nvCxnSpPr>
          <p:cNvPr id="1067" name="Google Shape;1067;p35"/>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sp>
        <p:nvSpPr>
          <p:cNvPr id="1068" name="Google Shape;1068;p35"/>
          <p:cNvSpPr txBox="1"/>
          <p:nvPr>
            <p:ph idx="4294967295" type="ctrTitle"/>
          </p:nvPr>
        </p:nvSpPr>
        <p:spPr>
          <a:xfrm>
            <a:off x="6290150" y="3379269"/>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069" name="Google Shape;1069;p35"/>
          <p:cNvSpPr txBox="1"/>
          <p:nvPr>
            <p:ph idx="4294967295" type="title"/>
          </p:nvPr>
        </p:nvSpPr>
        <p:spPr>
          <a:xfrm>
            <a:off x="6290156" y="304048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80</a:t>
            </a:r>
            <a:r>
              <a:rPr lang="es" sz="2400">
                <a:solidFill>
                  <a:srgbClr val="48FFD5"/>
                </a:solidFill>
              </a:rPr>
              <a:t>%</a:t>
            </a:r>
            <a:endParaRPr/>
          </a:p>
        </p:txBody>
      </p:sp>
      <p:sp>
        <p:nvSpPr>
          <p:cNvPr id="1070" name="Google Shape;1070;p35"/>
          <p:cNvSpPr txBox="1"/>
          <p:nvPr>
            <p:ph idx="4294967295" type="ctrTitle"/>
          </p:nvPr>
        </p:nvSpPr>
        <p:spPr>
          <a:xfrm>
            <a:off x="7668175" y="3379275"/>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071" name="Google Shape;1071;p35"/>
          <p:cNvSpPr txBox="1"/>
          <p:nvPr>
            <p:ph idx="4294967295" type="title"/>
          </p:nvPr>
        </p:nvSpPr>
        <p:spPr>
          <a:xfrm>
            <a:off x="7655556" y="304048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83%</a:t>
            </a:r>
            <a:endParaRPr/>
          </a:p>
        </p:txBody>
      </p:sp>
      <p:sp>
        <p:nvSpPr>
          <p:cNvPr id="1072" name="Google Shape;1072;p35"/>
          <p:cNvSpPr/>
          <p:nvPr/>
        </p:nvSpPr>
        <p:spPr>
          <a:xfrm>
            <a:off x="6290150" y="1371525"/>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3" name="Google Shape;1073;p35"/>
          <p:cNvCxnSpPr>
            <a:endCxn id="1069" idx="1"/>
          </p:cNvCxnSpPr>
          <p:nvPr/>
        </p:nvCxnSpPr>
        <p:spPr>
          <a:xfrm rot="5400000">
            <a:off x="5805356" y="2737188"/>
            <a:ext cx="1091400" cy="121800"/>
          </a:xfrm>
          <a:prstGeom prst="bentConnector4">
            <a:avLst>
              <a:gd fmla="val 1776" name="adj1"/>
              <a:gd fmla="val 164783"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74" name="Google Shape;1074;p35"/>
          <p:cNvCxnSpPr>
            <a:endCxn id="1071" idx="3"/>
          </p:cNvCxnSpPr>
          <p:nvPr/>
        </p:nvCxnSpPr>
        <p:spPr>
          <a:xfrm>
            <a:off x="7662456" y="2422488"/>
            <a:ext cx="1170000" cy="921300"/>
          </a:xfrm>
          <a:prstGeom prst="bentConnector3">
            <a:avLst>
              <a:gd fmla="val 106506" name="adj1"/>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075" name="Google Shape;1075;p35"/>
          <p:cNvSpPr/>
          <p:nvPr/>
        </p:nvSpPr>
        <p:spPr>
          <a:xfrm>
            <a:off x="6177600"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txBox="1"/>
          <p:nvPr>
            <p:ph type="ctrTitle"/>
          </p:nvPr>
        </p:nvSpPr>
        <p:spPr>
          <a:xfrm>
            <a:off x="6192275"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0E2A47"/>
                </a:solidFill>
              </a:rPr>
              <a:t>KNN</a:t>
            </a:r>
            <a:endParaRPr sz="2600">
              <a:solidFill>
                <a:srgbClr val="0E2A47"/>
              </a:solidFill>
            </a:endParaRPr>
          </a:p>
        </p:txBody>
      </p:sp>
      <p:sp>
        <p:nvSpPr>
          <p:cNvPr id="1077" name="Google Shape;1077;p35"/>
          <p:cNvSpPr txBox="1"/>
          <p:nvPr>
            <p:ph type="ctrTitle"/>
          </p:nvPr>
        </p:nvSpPr>
        <p:spPr>
          <a:xfrm>
            <a:off x="4585775" y="339750"/>
            <a:ext cx="42465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Police General Hospital</a:t>
            </a:r>
            <a:endParaRPr sz="1800"/>
          </a:p>
        </p:txBody>
      </p:sp>
      <p:pic>
        <p:nvPicPr>
          <p:cNvPr id="1078" name="Google Shape;1078;p35"/>
          <p:cNvPicPr preferRelativeResize="0"/>
          <p:nvPr/>
        </p:nvPicPr>
        <p:blipFill rotWithShape="1">
          <a:blip r:embed="rId4">
            <a:alphaModFix/>
          </a:blip>
          <a:srcRect b="56758" l="0" r="52989" t="0"/>
          <a:stretch/>
        </p:blipFill>
        <p:spPr>
          <a:xfrm>
            <a:off x="411075" y="1426175"/>
            <a:ext cx="2364675" cy="1190600"/>
          </a:xfrm>
          <a:prstGeom prst="rect">
            <a:avLst/>
          </a:prstGeom>
          <a:noFill/>
          <a:ln>
            <a:noFill/>
          </a:ln>
        </p:spPr>
      </p:pic>
      <p:sp>
        <p:nvSpPr>
          <p:cNvPr id="1079" name="Google Shape;1079;p35"/>
          <p:cNvSpPr txBox="1"/>
          <p:nvPr>
            <p:ph idx="4294967295" type="ctrTitle"/>
          </p:nvPr>
        </p:nvSpPr>
        <p:spPr>
          <a:xfrm>
            <a:off x="346550" y="3379269"/>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080" name="Google Shape;1080;p35"/>
          <p:cNvSpPr txBox="1"/>
          <p:nvPr>
            <p:ph idx="4294967295" type="title"/>
          </p:nvPr>
        </p:nvSpPr>
        <p:spPr>
          <a:xfrm>
            <a:off x="346556" y="304048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87%</a:t>
            </a:r>
            <a:endParaRPr/>
          </a:p>
        </p:txBody>
      </p:sp>
      <p:sp>
        <p:nvSpPr>
          <p:cNvPr id="1081" name="Google Shape;1081;p35"/>
          <p:cNvSpPr txBox="1"/>
          <p:nvPr>
            <p:ph idx="4294967295" type="ctrTitle"/>
          </p:nvPr>
        </p:nvSpPr>
        <p:spPr>
          <a:xfrm>
            <a:off x="1724575" y="3379275"/>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082" name="Google Shape;1082;p35"/>
          <p:cNvSpPr txBox="1"/>
          <p:nvPr>
            <p:ph idx="4294967295" type="title"/>
          </p:nvPr>
        </p:nvSpPr>
        <p:spPr>
          <a:xfrm>
            <a:off x="1711956" y="304048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87%</a:t>
            </a:r>
            <a:endParaRPr/>
          </a:p>
        </p:txBody>
      </p:sp>
      <p:sp>
        <p:nvSpPr>
          <p:cNvPr id="1083" name="Google Shape;1083;p35"/>
          <p:cNvSpPr/>
          <p:nvPr/>
        </p:nvSpPr>
        <p:spPr>
          <a:xfrm>
            <a:off x="346550" y="1371525"/>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4" name="Google Shape;1084;p35"/>
          <p:cNvCxnSpPr>
            <a:endCxn id="1080" idx="1"/>
          </p:cNvCxnSpPr>
          <p:nvPr/>
        </p:nvCxnSpPr>
        <p:spPr>
          <a:xfrm rot="5400000">
            <a:off x="-138244" y="2737188"/>
            <a:ext cx="1091400" cy="121800"/>
          </a:xfrm>
          <a:prstGeom prst="bentConnector4">
            <a:avLst>
              <a:gd fmla="val -624" name="adj1"/>
              <a:gd fmla="val 181183"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85" name="Google Shape;1085;p35"/>
          <p:cNvCxnSpPr>
            <a:endCxn id="1082" idx="3"/>
          </p:cNvCxnSpPr>
          <p:nvPr/>
        </p:nvCxnSpPr>
        <p:spPr>
          <a:xfrm flipH="1" rot="-5400000">
            <a:off x="2245356" y="2700288"/>
            <a:ext cx="939000" cy="348000"/>
          </a:xfrm>
          <a:prstGeom prst="bentConnector4">
            <a:avLst>
              <a:gd fmla="val -12" name="adj1"/>
              <a:gd fmla="val 115609"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086" name="Google Shape;1086;p35"/>
          <p:cNvSpPr/>
          <p:nvPr/>
        </p:nvSpPr>
        <p:spPr>
          <a:xfrm>
            <a:off x="234000"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5"/>
          <p:cNvSpPr txBox="1"/>
          <p:nvPr>
            <p:ph type="ctrTitle"/>
          </p:nvPr>
        </p:nvSpPr>
        <p:spPr>
          <a:xfrm>
            <a:off x="248675"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0E2A47"/>
                </a:solidFill>
              </a:rPr>
              <a:t>SVM</a:t>
            </a:r>
            <a:endParaRPr sz="2600">
              <a:solidFill>
                <a:srgbClr val="0E2A47"/>
              </a:solidFill>
            </a:endParaRPr>
          </a:p>
        </p:txBody>
      </p:sp>
      <p:pic>
        <p:nvPicPr>
          <p:cNvPr id="1088" name="Google Shape;1088;p35"/>
          <p:cNvPicPr preferRelativeResize="0"/>
          <p:nvPr/>
        </p:nvPicPr>
        <p:blipFill rotWithShape="1">
          <a:blip r:embed="rId5">
            <a:alphaModFix/>
          </a:blip>
          <a:srcRect b="57430" l="0" r="58507" t="0"/>
          <a:stretch/>
        </p:blipFill>
        <p:spPr>
          <a:xfrm>
            <a:off x="3382875" y="1442800"/>
            <a:ext cx="2379374" cy="1181100"/>
          </a:xfrm>
          <a:prstGeom prst="rect">
            <a:avLst/>
          </a:prstGeom>
          <a:noFill/>
          <a:ln>
            <a:noFill/>
          </a:ln>
        </p:spPr>
      </p:pic>
      <p:sp>
        <p:nvSpPr>
          <p:cNvPr id="1089" name="Google Shape;1089;p35"/>
          <p:cNvSpPr txBox="1"/>
          <p:nvPr>
            <p:ph idx="4294967295" type="ctrTitle"/>
          </p:nvPr>
        </p:nvSpPr>
        <p:spPr>
          <a:xfrm>
            <a:off x="3318350" y="3379269"/>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090" name="Google Shape;1090;p35"/>
          <p:cNvSpPr txBox="1"/>
          <p:nvPr>
            <p:ph idx="4294967295" type="title"/>
          </p:nvPr>
        </p:nvSpPr>
        <p:spPr>
          <a:xfrm>
            <a:off x="3318356" y="304048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78%</a:t>
            </a:r>
            <a:endParaRPr/>
          </a:p>
        </p:txBody>
      </p:sp>
      <p:sp>
        <p:nvSpPr>
          <p:cNvPr id="1091" name="Google Shape;1091;p35"/>
          <p:cNvSpPr txBox="1"/>
          <p:nvPr>
            <p:ph idx="4294967295" type="ctrTitle"/>
          </p:nvPr>
        </p:nvSpPr>
        <p:spPr>
          <a:xfrm>
            <a:off x="4696375" y="3379275"/>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092" name="Google Shape;1092;p35"/>
          <p:cNvSpPr txBox="1"/>
          <p:nvPr>
            <p:ph idx="4294967295" type="title"/>
          </p:nvPr>
        </p:nvSpPr>
        <p:spPr>
          <a:xfrm>
            <a:off x="4683756" y="304048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78%</a:t>
            </a:r>
            <a:endParaRPr/>
          </a:p>
        </p:txBody>
      </p:sp>
      <p:sp>
        <p:nvSpPr>
          <p:cNvPr id="1093" name="Google Shape;1093;p35"/>
          <p:cNvSpPr/>
          <p:nvPr/>
        </p:nvSpPr>
        <p:spPr>
          <a:xfrm>
            <a:off x="3318350" y="1371525"/>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4" name="Google Shape;1094;p35"/>
          <p:cNvCxnSpPr>
            <a:endCxn id="1090" idx="1"/>
          </p:cNvCxnSpPr>
          <p:nvPr/>
        </p:nvCxnSpPr>
        <p:spPr>
          <a:xfrm rot="5400000">
            <a:off x="2889806" y="2797938"/>
            <a:ext cx="974400" cy="117300"/>
          </a:xfrm>
          <a:prstGeom prst="bentConnector4">
            <a:avLst>
              <a:gd fmla="val -6" name="adj1"/>
              <a:gd fmla="val 178756"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95" name="Google Shape;1095;p35"/>
          <p:cNvCxnSpPr>
            <a:endCxn id="1092" idx="3"/>
          </p:cNvCxnSpPr>
          <p:nvPr/>
        </p:nvCxnSpPr>
        <p:spPr>
          <a:xfrm flipH="1" rot="-5400000">
            <a:off x="5225856" y="2708988"/>
            <a:ext cx="815400" cy="454200"/>
          </a:xfrm>
          <a:prstGeom prst="bentConnector4">
            <a:avLst>
              <a:gd fmla="val 2" name="adj1"/>
              <a:gd fmla="val 119219"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096" name="Google Shape;1096;p35"/>
          <p:cNvSpPr/>
          <p:nvPr/>
        </p:nvSpPr>
        <p:spPr>
          <a:xfrm>
            <a:off x="3205800"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5"/>
          <p:cNvSpPr txBox="1"/>
          <p:nvPr>
            <p:ph type="ctrTitle"/>
          </p:nvPr>
        </p:nvSpPr>
        <p:spPr>
          <a:xfrm>
            <a:off x="3220475"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rgbClr val="0E2A47"/>
                </a:solidFill>
              </a:rPr>
              <a:t>Random Forest</a:t>
            </a:r>
            <a:endParaRPr sz="2400">
              <a:solidFill>
                <a:srgbClr val="0E2A47"/>
              </a:solidFill>
            </a:endParaRPr>
          </a:p>
        </p:txBody>
      </p:sp>
      <p:grpSp>
        <p:nvGrpSpPr>
          <p:cNvPr id="1098" name="Google Shape;1098;p35"/>
          <p:cNvGrpSpPr/>
          <p:nvPr/>
        </p:nvGrpSpPr>
        <p:grpSpPr>
          <a:xfrm>
            <a:off x="1438017" y="4671868"/>
            <a:ext cx="311501" cy="311479"/>
            <a:chOff x="3300325" y="249875"/>
            <a:chExt cx="433725" cy="480900"/>
          </a:xfrm>
        </p:grpSpPr>
        <p:sp>
          <p:nvSpPr>
            <p:cNvPr id="1099" name="Google Shape;1099;p3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0" name="Google Shape;1100;p3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1" name="Google Shape;1101;p3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2" name="Google Shape;1102;p3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3" name="Google Shape;1103;p3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4" name="Google Shape;1104;p3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pic>
        <p:nvPicPr>
          <p:cNvPr id="1109" name="Google Shape;1109;p36"/>
          <p:cNvPicPr preferRelativeResize="0"/>
          <p:nvPr/>
        </p:nvPicPr>
        <p:blipFill rotWithShape="1">
          <a:blip r:embed="rId3">
            <a:alphaModFix/>
          </a:blip>
          <a:srcRect b="57752" l="0" r="53729" t="0"/>
          <a:stretch/>
        </p:blipFill>
        <p:spPr>
          <a:xfrm>
            <a:off x="435600" y="1454075"/>
            <a:ext cx="2292099" cy="1162700"/>
          </a:xfrm>
          <a:prstGeom prst="rect">
            <a:avLst/>
          </a:prstGeom>
          <a:noFill/>
          <a:ln>
            <a:noFill/>
          </a:ln>
        </p:spPr>
      </p:pic>
      <p:pic>
        <p:nvPicPr>
          <p:cNvPr id="1110" name="Google Shape;1110;p36"/>
          <p:cNvPicPr preferRelativeResize="0"/>
          <p:nvPr/>
        </p:nvPicPr>
        <p:blipFill rotWithShape="1">
          <a:blip r:embed="rId4">
            <a:alphaModFix/>
          </a:blip>
          <a:srcRect b="57682" l="0" r="52696" t="0"/>
          <a:stretch/>
        </p:blipFill>
        <p:spPr>
          <a:xfrm>
            <a:off x="3394875" y="1440125"/>
            <a:ext cx="2364674" cy="1162700"/>
          </a:xfrm>
          <a:prstGeom prst="rect">
            <a:avLst/>
          </a:prstGeom>
          <a:noFill/>
          <a:ln>
            <a:noFill/>
          </a:ln>
        </p:spPr>
      </p:pic>
      <p:pic>
        <p:nvPicPr>
          <p:cNvPr id="1111" name="Google Shape;1111;p36"/>
          <p:cNvPicPr preferRelativeResize="0"/>
          <p:nvPr/>
        </p:nvPicPr>
        <p:blipFill rotWithShape="1">
          <a:blip r:embed="rId5">
            <a:alphaModFix/>
          </a:blip>
          <a:srcRect b="56758" l="0" r="52989" t="0"/>
          <a:stretch/>
        </p:blipFill>
        <p:spPr>
          <a:xfrm>
            <a:off x="6362525" y="1474325"/>
            <a:ext cx="2364675" cy="1190600"/>
          </a:xfrm>
          <a:prstGeom prst="rect">
            <a:avLst/>
          </a:prstGeom>
          <a:noFill/>
          <a:ln>
            <a:noFill/>
          </a:ln>
        </p:spPr>
      </p:pic>
      <p:sp>
        <p:nvSpPr>
          <p:cNvPr id="1112" name="Google Shape;1112;p36"/>
          <p:cNvSpPr txBox="1"/>
          <p:nvPr>
            <p:ph type="ctrTitle"/>
          </p:nvPr>
        </p:nvSpPr>
        <p:spPr>
          <a:xfrm>
            <a:off x="311700" y="339750"/>
            <a:ext cx="85206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BEST MODEL</a:t>
            </a:r>
            <a:endParaRPr/>
          </a:p>
        </p:txBody>
      </p:sp>
      <p:cxnSp>
        <p:nvCxnSpPr>
          <p:cNvPr id="1113" name="Google Shape;1113;p36"/>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sp>
        <p:nvSpPr>
          <p:cNvPr id="1114" name="Google Shape;1114;p36"/>
          <p:cNvSpPr txBox="1"/>
          <p:nvPr>
            <p:ph idx="4294967295" type="ctrTitle"/>
          </p:nvPr>
        </p:nvSpPr>
        <p:spPr>
          <a:xfrm>
            <a:off x="6290150" y="3379269"/>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115" name="Google Shape;1115;p36"/>
          <p:cNvSpPr txBox="1"/>
          <p:nvPr>
            <p:ph idx="4294967295" type="title"/>
          </p:nvPr>
        </p:nvSpPr>
        <p:spPr>
          <a:xfrm>
            <a:off x="6290156" y="304048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87%</a:t>
            </a:r>
            <a:endParaRPr/>
          </a:p>
        </p:txBody>
      </p:sp>
      <p:sp>
        <p:nvSpPr>
          <p:cNvPr id="1116" name="Google Shape;1116;p36"/>
          <p:cNvSpPr txBox="1"/>
          <p:nvPr>
            <p:ph idx="4294967295" type="ctrTitle"/>
          </p:nvPr>
        </p:nvSpPr>
        <p:spPr>
          <a:xfrm>
            <a:off x="7668175" y="3379275"/>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117" name="Google Shape;1117;p36"/>
          <p:cNvSpPr txBox="1"/>
          <p:nvPr>
            <p:ph idx="4294967295" type="title"/>
          </p:nvPr>
        </p:nvSpPr>
        <p:spPr>
          <a:xfrm>
            <a:off x="7655556" y="304048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87%</a:t>
            </a:r>
            <a:endParaRPr/>
          </a:p>
        </p:txBody>
      </p:sp>
      <p:sp>
        <p:nvSpPr>
          <p:cNvPr id="1118" name="Google Shape;1118;p36"/>
          <p:cNvSpPr/>
          <p:nvPr/>
        </p:nvSpPr>
        <p:spPr>
          <a:xfrm>
            <a:off x="6290150" y="1371525"/>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9" name="Google Shape;1119;p36"/>
          <p:cNvCxnSpPr>
            <a:endCxn id="1115" idx="1"/>
          </p:cNvCxnSpPr>
          <p:nvPr/>
        </p:nvCxnSpPr>
        <p:spPr>
          <a:xfrm rot="5400000">
            <a:off x="5805356" y="2737188"/>
            <a:ext cx="1091400" cy="121800"/>
          </a:xfrm>
          <a:prstGeom prst="bentConnector4">
            <a:avLst>
              <a:gd fmla="val 1776" name="adj1"/>
              <a:gd fmla="val 164783"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120" name="Google Shape;1120;p36"/>
          <p:cNvCxnSpPr>
            <a:endCxn id="1117" idx="3"/>
          </p:cNvCxnSpPr>
          <p:nvPr/>
        </p:nvCxnSpPr>
        <p:spPr>
          <a:xfrm flipH="1" rot="-5400000">
            <a:off x="8218656" y="2729988"/>
            <a:ext cx="900000" cy="327600"/>
          </a:xfrm>
          <a:prstGeom prst="bentConnector4">
            <a:avLst>
              <a:gd fmla="val 1176" name="adj1"/>
              <a:gd fmla="val 172688"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121" name="Google Shape;1121;p36"/>
          <p:cNvSpPr/>
          <p:nvPr/>
        </p:nvSpPr>
        <p:spPr>
          <a:xfrm>
            <a:off x="6177600"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txBox="1"/>
          <p:nvPr>
            <p:ph type="ctrTitle"/>
          </p:nvPr>
        </p:nvSpPr>
        <p:spPr>
          <a:xfrm>
            <a:off x="6192275"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E2A47"/>
                </a:solidFill>
              </a:rPr>
              <a:t>Police General Hospital</a:t>
            </a:r>
            <a:endParaRPr sz="2600">
              <a:solidFill>
                <a:srgbClr val="0E2A47"/>
              </a:solidFill>
            </a:endParaRPr>
          </a:p>
        </p:txBody>
      </p:sp>
      <p:sp>
        <p:nvSpPr>
          <p:cNvPr id="1123" name="Google Shape;1123;p36"/>
          <p:cNvSpPr txBox="1"/>
          <p:nvPr>
            <p:ph type="ctrTitle"/>
          </p:nvPr>
        </p:nvSpPr>
        <p:spPr>
          <a:xfrm>
            <a:off x="4545225" y="321475"/>
            <a:ext cx="42465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8FFD5"/>
                </a:solidFill>
              </a:rPr>
              <a:t>SVM</a:t>
            </a:r>
            <a:endParaRPr>
              <a:solidFill>
                <a:srgbClr val="48FFD5"/>
              </a:solidFill>
            </a:endParaRPr>
          </a:p>
        </p:txBody>
      </p:sp>
      <p:sp>
        <p:nvSpPr>
          <p:cNvPr id="1124" name="Google Shape;1124;p36"/>
          <p:cNvSpPr txBox="1"/>
          <p:nvPr>
            <p:ph idx="4294967295" type="ctrTitle"/>
          </p:nvPr>
        </p:nvSpPr>
        <p:spPr>
          <a:xfrm>
            <a:off x="346550" y="3379269"/>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125" name="Google Shape;1125;p36"/>
          <p:cNvSpPr txBox="1"/>
          <p:nvPr>
            <p:ph idx="4294967295" type="title"/>
          </p:nvPr>
        </p:nvSpPr>
        <p:spPr>
          <a:xfrm>
            <a:off x="346556" y="304048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91</a:t>
            </a:r>
            <a:r>
              <a:rPr lang="es" sz="2400">
                <a:solidFill>
                  <a:srgbClr val="48FFD5"/>
                </a:solidFill>
              </a:rPr>
              <a:t>%</a:t>
            </a:r>
            <a:endParaRPr/>
          </a:p>
        </p:txBody>
      </p:sp>
      <p:sp>
        <p:nvSpPr>
          <p:cNvPr id="1126" name="Google Shape;1126;p36"/>
          <p:cNvSpPr txBox="1"/>
          <p:nvPr>
            <p:ph idx="4294967295" type="ctrTitle"/>
          </p:nvPr>
        </p:nvSpPr>
        <p:spPr>
          <a:xfrm>
            <a:off x="1724575" y="3379275"/>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127" name="Google Shape;1127;p36"/>
          <p:cNvSpPr txBox="1"/>
          <p:nvPr>
            <p:ph idx="4294967295" type="title"/>
          </p:nvPr>
        </p:nvSpPr>
        <p:spPr>
          <a:xfrm>
            <a:off x="1711956" y="304048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92</a:t>
            </a:r>
            <a:r>
              <a:rPr lang="es" sz="2400">
                <a:solidFill>
                  <a:srgbClr val="48FFD5"/>
                </a:solidFill>
              </a:rPr>
              <a:t>%</a:t>
            </a:r>
            <a:endParaRPr/>
          </a:p>
        </p:txBody>
      </p:sp>
      <p:sp>
        <p:nvSpPr>
          <p:cNvPr id="1128" name="Google Shape;1128;p36"/>
          <p:cNvSpPr/>
          <p:nvPr/>
        </p:nvSpPr>
        <p:spPr>
          <a:xfrm>
            <a:off x="346550" y="1371525"/>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9" name="Google Shape;1129;p36"/>
          <p:cNvCxnSpPr>
            <a:endCxn id="1125" idx="1"/>
          </p:cNvCxnSpPr>
          <p:nvPr/>
        </p:nvCxnSpPr>
        <p:spPr>
          <a:xfrm rot="5400000">
            <a:off x="-138244" y="2737188"/>
            <a:ext cx="1091400" cy="121800"/>
          </a:xfrm>
          <a:prstGeom prst="bentConnector4">
            <a:avLst>
              <a:gd fmla="val -624" name="adj1"/>
              <a:gd fmla="val 181183"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130" name="Google Shape;1130;p36"/>
          <p:cNvCxnSpPr>
            <a:endCxn id="1127" idx="3"/>
          </p:cNvCxnSpPr>
          <p:nvPr/>
        </p:nvCxnSpPr>
        <p:spPr>
          <a:xfrm flipH="1" rot="-5400000">
            <a:off x="2245356" y="2700288"/>
            <a:ext cx="939000" cy="348000"/>
          </a:xfrm>
          <a:prstGeom prst="bentConnector4">
            <a:avLst>
              <a:gd fmla="val -12" name="adj1"/>
              <a:gd fmla="val 115609"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131" name="Google Shape;1131;p36"/>
          <p:cNvSpPr/>
          <p:nvPr/>
        </p:nvSpPr>
        <p:spPr>
          <a:xfrm>
            <a:off x="234000"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6"/>
          <p:cNvSpPr txBox="1"/>
          <p:nvPr>
            <p:ph type="ctrTitle"/>
          </p:nvPr>
        </p:nvSpPr>
        <p:spPr>
          <a:xfrm>
            <a:off x="248675" y="3964550"/>
            <a:ext cx="2712000" cy="60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700">
                <a:solidFill>
                  <a:srgbClr val="0E2A47"/>
                </a:solidFill>
              </a:rPr>
              <a:t>Siriraj Piyamaharajkarun </a:t>
            </a:r>
            <a:endParaRPr sz="1700">
              <a:solidFill>
                <a:srgbClr val="0E2A47"/>
              </a:solidFill>
            </a:endParaRPr>
          </a:p>
          <a:p>
            <a:pPr indent="0" lvl="0" marL="0" rtl="0" algn="ctr">
              <a:spcBef>
                <a:spcPts val="0"/>
              </a:spcBef>
              <a:spcAft>
                <a:spcPts val="0"/>
              </a:spcAft>
              <a:buNone/>
            </a:pPr>
            <a:r>
              <a:rPr lang="es" sz="1700">
                <a:solidFill>
                  <a:srgbClr val="0E2A47"/>
                </a:solidFill>
              </a:rPr>
              <a:t>Hospital</a:t>
            </a:r>
            <a:endParaRPr sz="2500">
              <a:solidFill>
                <a:srgbClr val="0E2A47"/>
              </a:solidFill>
            </a:endParaRPr>
          </a:p>
        </p:txBody>
      </p:sp>
      <p:sp>
        <p:nvSpPr>
          <p:cNvPr id="1133" name="Google Shape;1133;p36"/>
          <p:cNvSpPr txBox="1"/>
          <p:nvPr>
            <p:ph idx="4294967295" type="ctrTitle"/>
          </p:nvPr>
        </p:nvSpPr>
        <p:spPr>
          <a:xfrm>
            <a:off x="3318350" y="3379269"/>
            <a:ext cx="20760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Accuracy</a:t>
            </a:r>
            <a:endParaRPr sz="1800"/>
          </a:p>
        </p:txBody>
      </p:sp>
      <p:sp>
        <p:nvSpPr>
          <p:cNvPr id="1134" name="Google Shape;1134;p36"/>
          <p:cNvSpPr txBox="1"/>
          <p:nvPr>
            <p:ph idx="4294967295" type="title"/>
          </p:nvPr>
        </p:nvSpPr>
        <p:spPr>
          <a:xfrm>
            <a:off x="3318356" y="304048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8FFD5"/>
                </a:solidFill>
              </a:rPr>
              <a:t>87</a:t>
            </a:r>
            <a:r>
              <a:rPr lang="es" sz="2400">
                <a:solidFill>
                  <a:srgbClr val="48FFD5"/>
                </a:solidFill>
              </a:rPr>
              <a:t>%</a:t>
            </a:r>
            <a:endParaRPr/>
          </a:p>
        </p:txBody>
      </p:sp>
      <p:sp>
        <p:nvSpPr>
          <p:cNvPr id="1135" name="Google Shape;1135;p36"/>
          <p:cNvSpPr txBox="1"/>
          <p:nvPr>
            <p:ph idx="4294967295" type="ctrTitle"/>
          </p:nvPr>
        </p:nvSpPr>
        <p:spPr>
          <a:xfrm>
            <a:off x="4696375" y="3379275"/>
            <a:ext cx="1176900" cy="69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Precision</a:t>
            </a:r>
            <a:endParaRPr sz="1800"/>
          </a:p>
        </p:txBody>
      </p:sp>
      <p:sp>
        <p:nvSpPr>
          <p:cNvPr id="1136" name="Google Shape;1136;p36"/>
          <p:cNvSpPr txBox="1"/>
          <p:nvPr>
            <p:ph idx="4294967295" type="title"/>
          </p:nvPr>
        </p:nvSpPr>
        <p:spPr>
          <a:xfrm>
            <a:off x="4683756" y="304048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48FFD5"/>
                </a:solidFill>
              </a:rPr>
              <a:t>87</a:t>
            </a:r>
            <a:r>
              <a:rPr lang="es" sz="2400">
                <a:solidFill>
                  <a:srgbClr val="48FFD5"/>
                </a:solidFill>
              </a:rPr>
              <a:t>%</a:t>
            </a:r>
            <a:endParaRPr/>
          </a:p>
        </p:txBody>
      </p:sp>
      <p:sp>
        <p:nvSpPr>
          <p:cNvPr id="1137" name="Google Shape;1137;p36"/>
          <p:cNvSpPr/>
          <p:nvPr/>
        </p:nvSpPr>
        <p:spPr>
          <a:xfrm>
            <a:off x="3318350" y="1371525"/>
            <a:ext cx="2501572" cy="1564300"/>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8" name="Google Shape;1138;p36"/>
          <p:cNvCxnSpPr>
            <a:endCxn id="1134" idx="1"/>
          </p:cNvCxnSpPr>
          <p:nvPr/>
        </p:nvCxnSpPr>
        <p:spPr>
          <a:xfrm rot="5400000">
            <a:off x="2889806" y="2797938"/>
            <a:ext cx="974400" cy="117300"/>
          </a:xfrm>
          <a:prstGeom prst="bentConnector4">
            <a:avLst>
              <a:gd fmla="val -8802" name="adj1"/>
              <a:gd fmla="val 178756"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139" name="Google Shape;1139;p36"/>
          <p:cNvCxnSpPr>
            <a:endCxn id="1136" idx="3"/>
          </p:cNvCxnSpPr>
          <p:nvPr/>
        </p:nvCxnSpPr>
        <p:spPr>
          <a:xfrm flipH="1" rot="-5400000">
            <a:off x="5228106" y="2711238"/>
            <a:ext cx="910800" cy="354300"/>
          </a:xfrm>
          <a:prstGeom prst="bentConnector4">
            <a:avLst>
              <a:gd fmla="val 1176" name="adj1"/>
              <a:gd fmla="val 167210" name="adj2"/>
            </a:avLst>
          </a:prstGeom>
          <a:noFill/>
          <a:ln cap="flat" cmpd="sng" w="28575">
            <a:solidFill>
              <a:srgbClr val="FFFFFF"/>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140" name="Google Shape;1140;p36"/>
          <p:cNvSpPr/>
          <p:nvPr/>
        </p:nvSpPr>
        <p:spPr>
          <a:xfrm>
            <a:off x="3205800" y="3964550"/>
            <a:ext cx="2712000" cy="60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6"/>
          <p:cNvSpPr txBox="1"/>
          <p:nvPr>
            <p:ph type="ctrTitle"/>
          </p:nvPr>
        </p:nvSpPr>
        <p:spPr>
          <a:xfrm>
            <a:off x="3220475" y="3964550"/>
            <a:ext cx="27120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E2A47"/>
                </a:solidFill>
              </a:rPr>
              <a:t>Sirindhorn Hospital</a:t>
            </a:r>
            <a:endParaRPr sz="2400">
              <a:solidFill>
                <a:srgbClr val="0E2A47"/>
              </a:solidFill>
            </a:endParaRPr>
          </a:p>
        </p:txBody>
      </p:sp>
      <p:grpSp>
        <p:nvGrpSpPr>
          <p:cNvPr id="1142" name="Google Shape;1142;p36"/>
          <p:cNvGrpSpPr/>
          <p:nvPr/>
        </p:nvGrpSpPr>
        <p:grpSpPr>
          <a:xfrm>
            <a:off x="7291403" y="373158"/>
            <a:ext cx="513730" cy="513737"/>
            <a:chOff x="-62148800" y="3377700"/>
            <a:chExt cx="311125" cy="316750"/>
          </a:xfrm>
        </p:grpSpPr>
        <p:sp>
          <p:nvSpPr>
            <p:cNvPr id="1143" name="Google Shape;1143;p3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AGENDA</a:t>
            </a:r>
            <a:endParaRPr/>
          </a:p>
        </p:txBody>
      </p:sp>
      <p:sp>
        <p:nvSpPr>
          <p:cNvPr id="209" name="Google Shape;209;p19"/>
          <p:cNvSpPr txBox="1"/>
          <p:nvPr>
            <p:ph idx="2" type="title"/>
          </p:nvPr>
        </p:nvSpPr>
        <p:spPr>
          <a:xfrm>
            <a:off x="5167125" y="13678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8FFD5"/>
                </a:solidFill>
              </a:rPr>
              <a:t>0</a:t>
            </a:r>
            <a:r>
              <a:rPr lang="es"/>
              <a:t>5</a:t>
            </a:r>
            <a:endParaRPr>
              <a:solidFill>
                <a:srgbClr val="48FFD5"/>
              </a:solidFill>
            </a:endParaRPr>
          </a:p>
        </p:txBody>
      </p:sp>
      <p:sp>
        <p:nvSpPr>
          <p:cNvPr id="210" name="Google Shape;210;p19"/>
          <p:cNvSpPr txBox="1"/>
          <p:nvPr>
            <p:ph idx="4" type="title"/>
          </p:nvPr>
        </p:nvSpPr>
        <p:spPr>
          <a:xfrm>
            <a:off x="5167125" y="22645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8FFD5"/>
                </a:solidFill>
              </a:rPr>
              <a:t>0</a:t>
            </a:r>
            <a:r>
              <a:rPr lang="es"/>
              <a:t>6</a:t>
            </a:r>
            <a:endParaRPr>
              <a:solidFill>
                <a:srgbClr val="48FFD5"/>
              </a:solidFill>
            </a:endParaRPr>
          </a:p>
        </p:txBody>
      </p:sp>
      <p:sp>
        <p:nvSpPr>
          <p:cNvPr id="211" name="Google Shape;211;p19"/>
          <p:cNvSpPr txBox="1"/>
          <p:nvPr>
            <p:ph idx="6" type="title"/>
          </p:nvPr>
        </p:nvSpPr>
        <p:spPr>
          <a:xfrm>
            <a:off x="5167125" y="31613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8FFD5"/>
                </a:solidFill>
              </a:rPr>
              <a:t>0</a:t>
            </a:r>
            <a:r>
              <a:rPr lang="es"/>
              <a:t>7</a:t>
            </a:r>
            <a:endParaRPr>
              <a:solidFill>
                <a:srgbClr val="48FFD5"/>
              </a:solidFill>
            </a:endParaRPr>
          </a:p>
        </p:txBody>
      </p:sp>
      <p:sp>
        <p:nvSpPr>
          <p:cNvPr id="212" name="Google Shape;212;p19"/>
          <p:cNvSpPr txBox="1"/>
          <p:nvPr>
            <p:ph idx="8" type="title"/>
          </p:nvPr>
        </p:nvSpPr>
        <p:spPr>
          <a:xfrm>
            <a:off x="2827575" y="13678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01</a:t>
            </a:r>
            <a:endParaRPr>
              <a:solidFill>
                <a:srgbClr val="48FFD5"/>
              </a:solidFill>
            </a:endParaRPr>
          </a:p>
        </p:txBody>
      </p:sp>
      <p:sp>
        <p:nvSpPr>
          <p:cNvPr id="213" name="Google Shape;213;p19"/>
          <p:cNvSpPr txBox="1"/>
          <p:nvPr>
            <p:ph idx="13" type="title"/>
          </p:nvPr>
        </p:nvSpPr>
        <p:spPr>
          <a:xfrm>
            <a:off x="2827575" y="22645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02</a:t>
            </a:r>
            <a:endParaRPr>
              <a:solidFill>
                <a:srgbClr val="48FFD5"/>
              </a:solidFill>
            </a:endParaRPr>
          </a:p>
        </p:txBody>
      </p:sp>
      <p:sp>
        <p:nvSpPr>
          <p:cNvPr id="214" name="Google Shape;214;p19"/>
          <p:cNvSpPr txBox="1"/>
          <p:nvPr>
            <p:ph idx="15" type="title"/>
          </p:nvPr>
        </p:nvSpPr>
        <p:spPr>
          <a:xfrm>
            <a:off x="2827575" y="31613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03</a:t>
            </a:r>
            <a:endParaRPr>
              <a:solidFill>
                <a:srgbClr val="48FFD5"/>
              </a:solidFill>
            </a:endParaRPr>
          </a:p>
        </p:txBody>
      </p:sp>
      <p:sp>
        <p:nvSpPr>
          <p:cNvPr id="215" name="Google Shape;215;p19"/>
          <p:cNvSpPr txBox="1"/>
          <p:nvPr>
            <p:ph idx="16" type="ctrTitle"/>
          </p:nvPr>
        </p:nvSpPr>
        <p:spPr>
          <a:xfrm>
            <a:off x="643488" y="16373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16" name="Google Shape;216;p19"/>
          <p:cNvSpPr txBox="1"/>
          <p:nvPr>
            <p:ph idx="17" type="ctrTitle"/>
          </p:nvPr>
        </p:nvSpPr>
        <p:spPr>
          <a:xfrm>
            <a:off x="643488" y="2517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Our Workflows</a:t>
            </a:r>
            <a:endParaRPr/>
          </a:p>
        </p:txBody>
      </p:sp>
      <p:sp>
        <p:nvSpPr>
          <p:cNvPr id="217" name="Google Shape;217;p19"/>
          <p:cNvSpPr txBox="1"/>
          <p:nvPr>
            <p:ph idx="18" type="ctrTitle"/>
          </p:nvPr>
        </p:nvSpPr>
        <p:spPr>
          <a:xfrm>
            <a:off x="643500" y="3338438"/>
            <a:ext cx="2076000" cy="282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lt1"/>
                </a:solidFill>
              </a:rPr>
              <a:t>Web Scraping</a:t>
            </a:r>
            <a:endParaRPr/>
          </a:p>
        </p:txBody>
      </p:sp>
      <p:sp>
        <p:nvSpPr>
          <p:cNvPr id="218" name="Google Shape;218;p19"/>
          <p:cNvSpPr txBox="1"/>
          <p:nvPr>
            <p:ph idx="19" type="ctrTitle"/>
          </p:nvPr>
        </p:nvSpPr>
        <p:spPr>
          <a:xfrm>
            <a:off x="6424513" y="16650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Model Evaluation</a:t>
            </a:r>
            <a:endParaRPr/>
          </a:p>
        </p:txBody>
      </p:sp>
      <p:sp>
        <p:nvSpPr>
          <p:cNvPr id="219" name="Google Shape;219;p19"/>
          <p:cNvSpPr txBox="1"/>
          <p:nvPr>
            <p:ph idx="20" type="ctrTitle"/>
          </p:nvPr>
        </p:nvSpPr>
        <p:spPr>
          <a:xfrm>
            <a:off x="6424513" y="2517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D</a:t>
            </a:r>
            <a:r>
              <a:rPr lang="es"/>
              <a:t>ata Visualization</a:t>
            </a:r>
            <a:endParaRPr/>
          </a:p>
        </p:txBody>
      </p:sp>
      <p:sp>
        <p:nvSpPr>
          <p:cNvPr id="220" name="Google Shape;220;p19"/>
          <p:cNvSpPr txBox="1"/>
          <p:nvPr>
            <p:ph idx="21" type="ctrTitle"/>
          </p:nvPr>
        </p:nvSpPr>
        <p:spPr>
          <a:xfrm>
            <a:off x="6424513" y="3437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grpSp>
        <p:nvGrpSpPr>
          <p:cNvPr id="221" name="Google Shape;221;p19"/>
          <p:cNvGrpSpPr/>
          <p:nvPr/>
        </p:nvGrpSpPr>
        <p:grpSpPr>
          <a:xfrm>
            <a:off x="3597843" y="1458088"/>
            <a:ext cx="428915" cy="426116"/>
            <a:chOff x="6226275" y="3911538"/>
            <a:chExt cx="900325" cy="894450"/>
          </a:xfrm>
        </p:grpSpPr>
        <p:sp>
          <p:nvSpPr>
            <p:cNvPr id="222" name="Google Shape;222;p19"/>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19"/>
          <p:cNvGrpSpPr/>
          <p:nvPr/>
        </p:nvGrpSpPr>
        <p:grpSpPr>
          <a:xfrm>
            <a:off x="5109482" y="3299139"/>
            <a:ext cx="432964" cy="431586"/>
            <a:chOff x="5812000" y="2553488"/>
            <a:chExt cx="769850" cy="767400"/>
          </a:xfrm>
        </p:grpSpPr>
        <p:sp>
          <p:nvSpPr>
            <p:cNvPr id="231" name="Google Shape;231;p19"/>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9"/>
          <p:cNvSpPr/>
          <p:nvPr/>
        </p:nvSpPr>
        <p:spPr>
          <a:xfrm>
            <a:off x="5087875" y="1530069"/>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38" name="Google Shape;238;p1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239" name="Google Shape;239;p19"/>
          <p:cNvGrpSpPr/>
          <p:nvPr/>
        </p:nvGrpSpPr>
        <p:grpSpPr>
          <a:xfrm>
            <a:off x="5084139" y="2398822"/>
            <a:ext cx="483635" cy="475951"/>
            <a:chOff x="1310075" y="3980250"/>
            <a:chExt cx="297750" cy="297525"/>
          </a:xfrm>
        </p:grpSpPr>
        <p:sp>
          <p:nvSpPr>
            <p:cNvPr id="240" name="Google Shape;240;p1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9"/>
          <p:cNvGrpSpPr/>
          <p:nvPr/>
        </p:nvGrpSpPr>
        <p:grpSpPr>
          <a:xfrm>
            <a:off x="3608973" y="3301836"/>
            <a:ext cx="406660" cy="404905"/>
            <a:chOff x="-1592325" y="3957400"/>
            <a:chExt cx="293025" cy="277275"/>
          </a:xfrm>
        </p:grpSpPr>
        <p:sp>
          <p:nvSpPr>
            <p:cNvPr id="245" name="Google Shape;245;p1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9"/>
          <p:cNvGrpSpPr/>
          <p:nvPr/>
        </p:nvGrpSpPr>
        <p:grpSpPr>
          <a:xfrm>
            <a:off x="3534472" y="2359616"/>
            <a:ext cx="555653" cy="557031"/>
            <a:chOff x="4820425" y="1329900"/>
            <a:chExt cx="70175" cy="70350"/>
          </a:xfrm>
        </p:grpSpPr>
        <p:sp>
          <p:nvSpPr>
            <p:cNvPr id="250" name="Google Shape;250;p1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9"/>
          <p:cNvSpPr txBox="1"/>
          <p:nvPr>
            <p:ph idx="15" type="title"/>
          </p:nvPr>
        </p:nvSpPr>
        <p:spPr>
          <a:xfrm>
            <a:off x="2827575" y="39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4</a:t>
            </a:r>
            <a:endParaRPr>
              <a:solidFill>
                <a:srgbClr val="48FFD5"/>
              </a:solidFill>
            </a:endParaRPr>
          </a:p>
        </p:txBody>
      </p:sp>
      <p:sp>
        <p:nvSpPr>
          <p:cNvPr id="255" name="Google Shape;255;p19"/>
          <p:cNvSpPr txBox="1"/>
          <p:nvPr>
            <p:ph idx="18" type="ctrTitle"/>
          </p:nvPr>
        </p:nvSpPr>
        <p:spPr>
          <a:xfrm>
            <a:off x="643488" y="4244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Text Pre-processing</a:t>
            </a:r>
            <a:endParaRPr/>
          </a:p>
        </p:txBody>
      </p:sp>
      <p:grpSp>
        <p:nvGrpSpPr>
          <p:cNvPr id="256" name="Google Shape;256;p19"/>
          <p:cNvGrpSpPr/>
          <p:nvPr/>
        </p:nvGrpSpPr>
        <p:grpSpPr>
          <a:xfrm>
            <a:off x="3608973" y="4140036"/>
            <a:ext cx="406660" cy="404905"/>
            <a:chOff x="-1592325" y="3957400"/>
            <a:chExt cx="293025" cy="277275"/>
          </a:xfrm>
        </p:grpSpPr>
        <p:sp>
          <p:nvSpPr>
            <p:cNvPr id="257" name="Google Shape;257;p1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pic>
        <p:nvPicPr>
          <p:cNvPr id="1149" name="Google Shape;1149;p37"/>
          <p:cNvPicPr preferRelativeResize="0"/>
          <p:nvPr/>
        </p:nvPicPr>
        <p:blipFill>
          <a:blip r:embed="rId3">
            <a:alphaModFix/>
          </a:blip>
          <a:stretch>
            <a:fillRect/>
          </a:stretch>
        </p:blipFill>
        <p:spPr>
          <a:xfrm>
            <a:off x="4683600" y="2775600"/>
            <a:ext cx="4186800" cy="2188800"/>
          </a:xfrm>
          <a:prstGeom prst="rect">
            <a:avLst/>
          </a:prstGeom>
          <a:noFill/>
          <a:ln cap="flat" cmpd="sng" w="9525">
            <a:solidFill>
              <a:srgbClr val="48FFD5"/>
            </a:solidFill>
            <a:prstDash val="solid"/>
            <a:round/>
            <a:headEnd len="sm" w="sm" type="none"/>
            <a:tailEnd len="sm" w="sm" type="none"/>
          </a:ln>
        </p:spPr>
      </p:pic>
      <p:pic>
        <p:nvPicPr>
          <p:cNvPr id="1150" name="Google Shape;1150;p37"/>
          <p:cNvPicPr preferRelativeResize="0"/>
          <p:nvPr/>
        </p:nvPicPr>
        <p:blipFill>
          <a:blip r:embed="rId4">
            <a:alphaModFix/>
          </a:blip>
          <a:stretch>
            <a:fillRect/>
          </a:stretch>
        </p:blipFill>
        <p:spPr>
          <a:xfrm>
            <a:off x="313200" y="1040400"/>
            <a:ext cx="4248000" cy="2188800"/>
          </a:xfrm>
          <a:prstGeom prst="rect">
            <a:avLst/>
          </a:prstGeom>
          <a:noFill/>
          <a:ln cap="flat" cmpd="sng" w="9525">
            <a:solidFill>
              <a:srgbClr val="48FFD5"/>
            </a:solidFill>
            <a:prstDash val="solid"/>
            <a:round/>
            <a:headEnd len="sm" w="sm" type="none"/>
            <a:tailEnd len="sm" w="sm" type="none"/>
          </a:ln>
        </p:spPr>
      </p:pic>
      <p:sp>
        <p:nvSpPr>
          <p:cNvPr id="1151" name="Google Shape;1151;p37"/>
          <p:cNvSpPr txBox="1"/>
          <p:nvPr>
            <p:ph type="ctrTitle"/>
          </p:nvPr>
        </p:nvSpPr>
        <p:spPr>
          <a:xfrm>
            <a:off x="311700" y="339750"/>
            <a:ext cx="5526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VISUALIZATION</a:t>
            </a:r>
            <a:r>
              <a:rPr lang="es"/>
              <a:t> - Word Cloud</a:t>
            </a:r>
            <a:endParaRPr/>
          </a:p>
        </p:txBody>
      </p:sp>
      <p:cxnSp>
        <p:nvCxnSpPr>
          <p:cNvPr id="1152" name="Google Shape;1152;p37"/>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sp>
        <p:nvSpPr>
          <p:cNvPr id="1153" name="Google Shape;1153;p37"/>
          <p:cNvSpPr txBox="1"/>
          <p:nvPr>
            <p:ph type="ctrTitle"/>
          </p:nvPr>
        </p:nvSpPr>
        <p:spPr>
          <a:xfrm>
            <a:off x="4585775" y="339750"/>
            <a:ext cx="42465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Siriraj Piyamaharajkarun </a:t>
            </a:r>
            <a:endParaRPr sz="1800"/>
          </a:p>
          <a:p>
            <a:pPr indent="0" lvl="0" marL="0" rtl="0" algn="r">
              <a:spcBef>
                <a:spcPts val="0"/>
              </a:spcBef>
              <a:spcAft>
                <a:spcPts val="0"/>
              </a:spcAft>
              <a:buNone/>
            </a:pPr>
            <a:r>
              <a:rPr lang="es" sz="1800"/>
              <a:t>Hospital</a:t>
            </a:r>
            <a:endParaRPr sz="1800"/>
          </a:p>
        </p:txBody>
      </p:sp>
      <p:sp>
        <p:nvSpPr>
          <p:cNvPr id="1154" name="Google Shape;1154;p37"/>
          <p:cNvSpPr/>
          <p:nvPr/>
        </p:nvSpPr>
        <p:spPr>
          <a:xfrm rot="10800000">
            <a:off x="4280125" y="1041100"/>
            <a:ext cx="2887200" cy="506100"/>
          </a:xfrm>
          <a:prstGeom prst="homePlate">
            <a:avLst>
              <a:gd fmla="val 50000" name="adj"/>
            </a:avLst>
          </a:prstGeom>
          <a:solidFill>
            <a:srgbClr val="48FFD5"/>
          </a:solidFill>
          <a:ln cap="flat" cmpd="sng" w="9525">
            <a:solidFill>
              <a:srgbClr val="448C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txBox="1"/>
          <p:nvPr>
            <p:ph idx="4294967295" type="ctrTitle"/>
          </p:nvPr>
        </p:nvSpPr>
        <p:spPr>
          <a:xfrm>
            <a:off x="4647600" y="1073500"/>
            <a:ext cx="24144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E2A47"/>
                </a:solidFill>
              </a:rPr>
              <a:t>POSITIVE WORDS</a:t>
            </a:r>
            <a:endParaRPr sz="1800">
              <a:solidFill>
                <a:srgbClr val="0E2A47"/>
              </a:solidFill>
            </a:endParaRPr>
          </a:p>
        </p:txBody>
      </p:sp>
      <p:sp>
        <p:nvSpPr>
          <p:cNvPr id="1156" name="Google Shape;1156;p37"/>
          <p:cNvSpPr/>
          <p:nvPr/>
        </p:nvSpPr>
        <p:spPr>
          <a:xfrm>
            <a:off x="2023200" y="4457225"/>
            <a:ext cx="2887500" cy="507600"/>
          </a:xfrm>
          <a:prstGeom prst="homePlate">
            <a:avLst>
              <a:gd fmla="val 50000" name="adj"/>
            </a:avLst>
          </a:prstGeom>
          <a:solidFill>
            <a:srgbClr val="48FFD5"/>
          </a:solidFill>
          <a:ln cap="flat" cmpd="sng" w="9525">
            <a:solidFill>
              <a:srgbClr val="448C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157" name="Google Shape;1157;p37"/>
          <p:cNvSpPr txBox="1"/>
          <p:nvPr>
            <p:ph idx="4294967295" type="ctrTitle"/>
          </p:nvPr>
        </p:nvSpPr>
        <p:spPr>
          <a:xfrm>
            <a:off x="2480400" y="4479450"/>
            <a:ext cx="22014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NEGATIVE WORDS</a:t>
            </a:r>
            <a:endParaRPr sz="1800">
              <a:solidFill>
                <a:schemeClr val="dk1"/>
              </a:solidFill>
            </a:endParaRPr>
          </a:p>
        </p:txBody>
      </p:sp>
      <p:pic>
        <p:nvPicPr>
          <p:cNvPr id="1158" name="Google Shape;1158;p37"/>
          <p:cNvPicPr preferRelativeResize="0"/>
          <p:nvPr/>
        </p:nvPicPr>
        <p:blipFill>
          <a:blip r:embed="rId5">
            <a:alphaModFix/>
          </a:blip>
          <a:stretch>
            <a:fillRect/>
          </a:stretch>
        </p:blipFill>
        <p:spPr>
          <a:xfrm>
            <a:off x="2086473" y="4514073"/>
            <a:ext cx="393925" cy="393925"/>
          </a:xfrm>
          <a:prstGeom prst="rect">
            <a:avLst/>
          </a:prstGeom>
          <a:noFill/>
          <a:ln>
            <a:noFill/>
          </a:ln>
        </p:spPr>
      </p:pic>
      <p:pic>
        <p:nvPicPr>
          <p:cNvPr id="1159" name="Google Shape;1159;p37"/>
          <p:cNvPicPr preferRelativeResize="0"/>
          <p:nvPr/>
        </p:nvPicPr>
        <p:blipFill>
          <a:blip r:embed="rId6">
            <a:alphaModFix/>
          </a:blip>
          <a:stretch>
            <a:fillRect/>
          </a:stretch>
        </p:blipFill>
        <p:spPr>
          <a:xfrm>
            <a:off x="6728400" y="1097954"/>
            <a:ext cx="392401" cy="392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pic>
        <p:nvPicPr>
          <p:cNvPr id="1164" name="Google Shape;1164;p38"/>
          <p:cNvPicPr preferRelativeResize="0"/>
          <p:nvPr/>
        </p:nvPicPr>
        <p:blipFill>
          <a:blip r:embed="rId3">
            <a:alphaModFix/>
          </a:blip>
          <a:stretch>
            <a:fillRect/>
          </a:stretch>
        </p:blipFill>
        <p:spPr>
          <a:xfrm>
            <a:off x="4683600" y="2775600"/>
            <a:ext cx="4186800" cy="2188800"/>
          </a:xfrm>
          <a:prstGeom prst="rect">
            <a:avLst/>
          </a:prstGeom>
          <a:noFill/>
          <a:ln>
            <a:noFill/>
          </a:ln>
        </p:spPr>
      </p:pic>
      <p:pic>
        <p:nvPicPr>
          <p:cNvPr id="1165" name="Google Shape;1165;p38"/>
          <p:cNvPicPr preferRelativeResize="0"/>
          <p:nvPr/>
        </p:nvPicPr>
        <p:blipFill>
          <a:blip r:embed="rId4">
            <a:alphaModFix/>
          </a:blip>
          <a:stretch>
            <a:fillRect/>
          </a:stretch>
        </p:blipFill>
        <p:spPr>
          <a:xfrm>
            <a:off x="313200" y="1040400"/>
            <a:ext cx="4248000" cy="2188800"/>
          </a:xfrm>
          <a:prstGeom prst="rect">
            <a:avLst/>
          </a:prstGeom>
          <a:noFill/>
          <a:ln>
            <a:noFill/>
          </a:ln>
        </p:spPr>
      </p:pic>
      <p:sp>
        <p:nvSpPr>
          <p:cNvPr id="1166" name="Google Shape;1166;p38"/>
          <p:cNvSpPr txBox="1"/>
          <p:nvPr>
            <p:ph type="ctrTitle"/>
          </p:nvPr>
        </p:nvSpPr>
        <p:spPr>
          <a:xfrm>
            <a:off x="311700" y="339750"/>
            <a:ext cx="5526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VISUALIZATION - Word Cloud</a:t>
            </a:r>
            <a:endParaRPr/>
          </a:p>
        </p:txBody>
      </p:sp>
      <p:cxnSp>
        <p:nvCxnSpPr>
          <p:cNvPr id="1167" name="Google Shape;1167;p38"/>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sp>
        <p:nvSpPr>
          <p:cNvPr id="1168" name="Google Shape;1168;p38"/>
          <p:cNvSpPr txBox="1"/>
          <p:nvPr>
            <p:ph type="ctrTitle"/>
          </p:nvPr>
        </p:nvSpPr>
        <p:spPr>
          <a:xfrm>
            <a:off x="4585775" y="339750"/>
            <a:ext cx="42465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800"/>
              <a:t>Sirindhorn Hospital</a:t>
            </a:r>
            <a:endParaRPr sz="1800"/>
          </a:p>
        </p:txBody>
      </p:sp>
      <p:sp>
        <p:nvSpPr>
          <p:cNvPr id="1169" name="Google Shape;1169;p38"/>
          <p:cNvSpPr/>
          <p:nvPr/>
        </p:nvSpPr>
        <p:spPr>
          <a:xfrm rot="10800000">
            <a:off x="4280125" y="1041100"/>
            <a:ext cx="2887200" cy="506100"/>
          </a:xfrm>
          <a:prstGeom prst="homePlate">
            <a:avLst>
              <a:gd fmla="val 50000" name="adj"/>
            </a:avLst>
          </a:prstGeom>
          <a:solidFill>
            <a:srgbClr val="48FFD5"/>
          </a:solidFill>
          <a:ln cap="flat" cmpd="sng" w="9525">
            <a:solidFill>
              <a:srgbClr val="448C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8"/>
          <p:cNvSpPr txBox="1"/>
          <p:nvPr>
            <p:ph idx="4294967295" type="ctrTitle"/>
          </p:nvPr>
        </p:nvSpPr>
        <p:spPr>
          <a:xfrm>
            <a:off x="4647600" y="1073500"/>
            <a:ext cx="24144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E2A47"/>
                </a:solidFill>
              </a:rPr>
              <a:t>POSITIVE WORDS</a:t>
            </a:r>
            <a:endParaRPr sz="1800">
              <a:solidFill>
                <a:srgbClr val="0E2A47"/>
              </a:solidFill>
            </a:endParaRPr>
          </a:p>
        </p:txBody>
      </p:sp>
      <p:sp>
        <p:nvSpPr>
          <p:cNvPr id="1171" name="Google Shape;1171;p38"/>
          <p:cNvSpPr/>
          <p:nvPr/>
        </p:nvSpPr>
        <p:spPr>
          <a:xfrm>
            <a:off x="2023200" y="4457225"/>
            <a:ext cx="2887500" cy="507600"/>
          </a:xfrm>
          <a:prstGeom prst="homePlate">
            <a:avLst>
              <a:gd fmla="val 50000" name="adj"/>
            </a:avLst>
          </a:prstGeom>
          <a:solidFill>
            <a:srgbClr val="48FFD5"/>
          </a:solidFill>
          <a:ln cap="flat" cmpd="sng" w="9525">
            <a:solidFill>
              <a:srgbClr val="448C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172" name="Google Shape;1172;p38"/>
          <p:cNvSpPr txBox="1"/>
          <p:nvPr>
            <p:ph idx="4294967295" type="ctrTitle"/>
          </p:nvPr>
        </p:nvSpPr>
        <p:spPr>
          <a:xfrm>
            <a:off x="2480400" y="4479450"/>
            <a:ext cx="22014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NEGATIVE WORDS</a:t>
            </a:r>
            <a:endParaRPr sz="1800">
              <a:solidFill>
                <a:schemeClr val="dk1"/>
              </a:solidFill>
            </a:endParaRPr>
          </a:p>
        </p:txBody>
      </p:sp>
      <p:pic>
        <p:nvPicPr>
          <p:cNvPr id="1173" name="Google Shape;1173;p38"/>
          <p:cNvPicPr preferRelativeResize="0"/>
          <p:nvPr/>
        </p:nvPicPr>
        <p:blipFill>
          <a:blip r:embed="rId5">
            <a:alphaModFix/>
          </a:blip>
          <a:stretch>
            <a:fillRect/>
          </a:stretch>
        </p:blipFill>
        <p:spPr>
          <a:xfrm>
            <a:off x="2086473" y="4514073"/>
            <a:ext cx="393925" cy="393925"/>
          </a:xfrm>
          <a:prstGeom prst="rect">
            <a:avLst/>
          </a:prstGeom>
          <a:noFill/>
          <a:ln>
            <a:noFill/>
          </a:ln>
        </p:spPr>
      </p:pic>
      <p:pic>
        <p:nvPicPr>
          <p:cNvPr id="1174" name="Google Shape;1174;p38"/>
          <p:cNvPicPr preferRelativeResize="0"/>
          <p:nvPr/>
        </p:nvPicPr>
        <p:blipFill>
          <a:blip r:embed="rId6">
            <a:alphaModFix/>
          </a:blip>
          <a:stretch>
            <a:fillRect/>
          </a:stretch>
        </p:blipFill>
        <p:spPr>
          <a:xfrm>
            <a:off x="6728400" y="1097954"/>
            <a:ext cx="392401" cy="392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pic>
        <p:nvPicPr>
          <p:cNvPr id="1179" name="Google Shape;1179;p39"/>
          <p:cNvPicPr preferRelativeResize="0"/>
          <p:nvPr/>
        </p:nvPicPr>
        <p:blipFill>
          <a:blip r:embed="rId3">
            <a:alphaModFix/>
          </a:blip>
          <a:stretch>
            <a:fillRect/>
          </a:stretch>
        </p:blipFill>
        <p:spPr>
          <a:xfrm>
            <a:off x="4683600" y="2775600"/>
            <a:ext cx="4186800" cy="2188800"/>
          </a:xfrm>
          <a:prstGeom prst="rect">
            <a:avLst/>
          </a:prstGeom>
          <a:noFill/>
          <a:ln>
            <a:noFill/>
          </a:ln>
        </p:spPr>
      </p:pic>
      <p:pic>
        <p:nvPicPr>
          <p:cNvPr id="1180" name="Google Shape;1180;p39"/>
          <p:cNvPicPr preferRelativeResize="0"/>
          <p:nvPr/>
        </p:nvPicPr>
        <p:blipFill>
          <a:blip r:embed="rId4">
            <a:alphaModFix/>
          </a:blip>
          <a:stretch>
            <a:fillRect/>
          </a:stretch>
        </p:blipFill>
        <p:spPr>
          <a:xfrm>
            <a:off x="313200" y="1040400"/>
            <a:ext cx="4248000" cy="2188800"/>
          </a:xfrm>
          <a:prstGeom prst="rect">
            <a:avLst/>
          </a:prstGeom>
          <a:noFill/>
          <a:ln>
            <a:noFill/>
          </a:ln>
        </p:spPr>
      </p:pic>
      <p:sp>
        <p:nvSpPr>
          <p:cNvPr id="1181" name="Google Shape;1181;p39"/>
          <p:cNvSpPr txBox="1"/>
          <p:nvPr>
            <p:ph type="ctrTitle"/>
          </p:nvPr>
        </p:nvSpPr>
        <p:spPr>
          <a:xfrm>
            <a:off x="311700" y="339750"/>
            <a:ext cx="5526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VISUALIZATION - Word Cloud</a:t>
            </a:r>
            <a:endParaRPr/>
          </a:p>
        </p:txBody>
      </p:sp>
      <p:cxnSp>
        <p:nvCxnSpPr>
          <p:cNvPr id="1182" name="Google Shape;1182;p39"/>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sp>
        <p:nvSpPr>
          <p:cNvPr id="1183" name="Google Shape;1183;p39"/>
          <p:cNvSpPr txBox="1"/>
          <p:nvPr>
            <p:ph type="ctrTitle"/>
          </p:nvPr>
        </p:nvSpPr>
        <p:spPr>
          <a:xfrm>
            <a:off x="4585775" y="339750"/>
            <a:ext cx="42465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800"/>
              <a:t>Police General Hospital</a:t>
            </a:r>
            <a:endParaRPr sz="1800"/>
          </a:p>
        </p:txBody>
      </p:sp>
      <p:sp>
        <p:nvSpPr>
          <p:cNvPr id="1184" name="Google Shape;1184;p39"/>
          <p:cNvSpPr/>
          <p:nvPr/>
        </p:nvSpPr>
        <p:spPr>
          <a:xfrm rot="10800000">
            <a:off x="4280125" y="1041100"/>
            <a:ext cx="2887200" cy="506100"/>
          </a:xfrm>
          <a:prstGeom prst="homePlate">
            <a:avLst>
              <a:gd fmla="val 50000" name="adj"/>
            </a:avLst>
          </a:prstGeom>
          <a:solidFill>
            <a:srgbClr val="48FFD5"/>
          </a:solidFill>
          <a:ln cap="flat" cmpd="sng" w="9525">
            <a:solidFill>
              <a:srgbClr val="448C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9"/>
          <p:cNvSpPr txBox="1"/>
          <p:nvPr>
            <p:ph idx="4294967295" type="ctrTitle"/>
          </p:nvPr>
        </p:nvSpPr>
        <p:spPr>
          <a:xfrm>
            <a:off x="4647600" y="1073500"/>
            <a:ext cx="24144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E2A47"/>
                </a:solidFill>
              </a:rPr>
              <a:t>POSITIVE WORDS</a:t>
            </a:r>
            <a:endParaRPr sz="1800">
              <a:solidFill>
                <a:srgbClr val="0E2A47"/>
              </a:solidFill>
            </a:endParaRPr>
          </a:p>
        </p:txBody>
      </p:sp>
      <p:sp>
        <p:nvSpPr>
          <p:cNvPr id="1186" name="Google Shape;1186;p39"/>
          <p:cNvSpPr/>
          <p:nvPr/>
        </p:nvSpPr>
        <p:spPr>
          <a:xfrm>
            <a:off x="2023200" y="4457225"/>
            <a:ext cx="2887500" cy="507600"/>
          </a:xfrm>
          <a:prstGeom prst="homePlate">
            <a:avLst>
              <a:gd fmla="val 50000" name="adj"/>
            </a:avLst>
          </a:prstGeom>
          <a:solidFill>
            <a:srgbClr val="48FFD5"/>
          </a:solidFill>
          <a:ln cap="flat" cmpd="sng" w="9525">
            <a:solidFill>
              <a:srgbClr val="448C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187" name="Google Shape;1187;p39"/>
          <p:cNvSpPr txBox="1"/>
          <p:nvPr>
            <p:ph idx="4294967295" type="ctrTitle"/>
          </p:nvPr>
        </p:nvSpPr>
        <p:spPr>
          <a:xfrm>
            <a:off x="2480400" y="4479450"/>
            <a:ext cx="22014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NEGATIVE WORDS</a:t>
            </a:r>
            <a:endParaRPr sz="1800">
              <a:solidFill>
                <a:schemeClr val="dk1"/>
              </a:solidFill>
            </a:endParaRPr>
          </a:p>
        </p:txBody>
      </p:sp>
      <p:pic>
        <p:nvPicPr>
          <p:cNvPr id="1188" name="Google Shape;1188;p39"/>
          <p:cNvPicPr preferRelativeResize="0"/>
          <p:nvPr/>
        </p:nvPicPr>
        <p:blipFill>
          <a:blip r:embed="rId5">
            <a:alphaModFix/>
          </a:blip>
          <a:stretch>
            <a:fillRect/>
          </a:stretch>
        </p:blipFill>
        <p:spPr>
          <a:xfrm>
            <a:off x="2086473" y="4514073"/>
            <a:ext cx="393925" cy="393925"/>
          </a:xfrm>
          <a:prstGeom prst="rect">
            <a:avLst/>
          </a:prstGeom>
          <a:noFill/>
          <a:ln>
            <a:noFill/>
          </a:ln>
        </p:spPr>
      </p:pic>
      <p:pic>
        <p:nvPicPr>
          <p:cNvPr id="1189" name="Google Shape;1189;p39"/>
          <p:cNvPicPr preferRelativeResize="0"/>
          <p:nvPr/>
        </p:nvPicPr>
        <p:blipFill>
          <a:blip r:embed="rId6">
            <a:alphaModFix/>
          </a:blip>
          <a:stretch>
            <a:fillRect/>
          </a:stretch>
        </p:blipFill>
        <p:spPr>
          <a:xfrm>
            <a:off x="6728400" y="1097954"/>
            <a:ext cx="392401" cy="392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40"/>
          <p:cNvSpPr txBox="1"/>
          <p:nvPr>
            <p:ph type="ctrTitle"/>
          </p:nvPr>
        </p:nvSpPr>
        <p:spPr>
          <a:xfrm>
            <a:off x="311700" y="339750"/>
            <a:ext cx="5526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VISUALIZATION - Radar Chart</a:t>
            </a:r>
            <a:endParaRPr/>
          </a:p>
        </p:txBody>
      </p:sp>
      <p:cxnSp>
        <p:nvCxnSpPr>
          <p:cNvPr id="1195" name="Google Shape;1195;p40"/>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sp>
        <p:nvSpPr>
          <p:cNvPr id="1196" name="Google Shape;1196;p40"/>
          <p:cNvSpPr txBox="1"/>
          <p:nvPr>
            <p:ph type="ctrTitle"/>
          </p:nvPr>
        </p:nvSpPr>
        <p:spPr>
          <a:xfrm>
            <a:off x="2402675" y="886900"/>
            <a:ext cx="4246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500">
                <a:solidFill>
                  <a:srgbClr val="48FFD5"/>
                </a:solidFill>
                <a:latin typeface="Roboto"/>
                <a:ea typeface="Roboto"/>
                <a:cs typeface="Roboto"/>
                <a:sym typeface="Roboto"/>
              </a:rPr>
              <a:t>Siriraj Piyamaharajkarun Hospital</a:t>
            </a:r>
            <a:endParaRPr sz="1500">
              <a:solidFill>
                <a:srgbClr val="48FFD5"/>
              </a:solidFill>
              <a:latin typeface="Roboto"/>
              <a:ea typeface="Roboto"/>
              <a:cs typeface="Roboto"/>
              <a:sym typeface="Roboto"/>
            </a:endParaRPr>
          </a:p>
        </p:txBody>
      </p:sp>
      <p:grpSp>
        <p:nvGrpSpPr>
          <p:cNvPr id="1197" name="Google Shape;1197;p40"/>
          <p:cNvGrpSpPr/>
          <p:nvPr/>
        </p:nvGrpSpPr>
        <p:grpSpPr>
          <a:xfrm>
            <a:off x="782425" y="1744050"/>
            <a:ext cx="3392362" cy="2935950"/>
            <a:chOff x="813600" y="1482000"/>
            <a:chExt cx="3392362" cy="2935950"/>
          </a:xfrm>
        </p:grpSpPr>
        <p:pic>
          <p:nvPicPr>
            <p:cNvPr id="1198" name="Google Shape;1198;p40"/>
            <p:cNvPicPr preferRelativeResize="0"/>
            <p:nvPr/>
          </p:nvPicPr>
          <p:blipFill>
            <a:blip r:embed="rId3">
              <a:alphaModFix/>
            </a:blip>
            <a:stretch>
              <a:fillRect/>
            </a:stretch>
          </p:blipFill>
          <p:spPr>
            <a:xfrm>
              <a:off x="813600" y="1482000"/>
              <a:ext cx="3392362" cy="2935950"/>
            </a:xfrm>
            <a:prstGeom prst="rect">
              <a:avLst/>
            </a:prstGeom>
            <a:noFill/>
            <a:ln cap="flat" cmpd="sng" w="19050">
              <a:solidFill>
                <a:srgbClr val="48FFD5"/>
              </a:solidFill>
              <a:prstDash val="solid"/>
              <a:round/>
              <a:headEnd len="sm" w="sm" type="none"/>
              <a:tailEnd len="sm" w="sm" type="none"/>
            </a:ln>
          </p:spPr>
        </p:pic>
        <p:pic>
          <p:nvPicPr>
            <p:cNvPr id="1199" name="Google Shape;1199;p40"/>
            <p:cNvPicPr preferRelativeResize="0"/>
            <p:nvPr/>
          </p:nvPicPr>
          <p:blipFill>
            <a:blip r:embed="rId4">
              <a:alphaModFix amt="10000"/>
            </a:blip>
            <a:stretch>
              <a:fillRect/>
            </a:stretch>
          </p:blipFill>
          <p:spPr>
            <a:xfrm>
              <a:off x="999630" y="1679686"/>
              <a:ext cx="2646234" cy="2646228"/>
            </a:xfrm>
            <a:prstGeom prst="rect">
              <a:avLst/>
            </a:prstGeom>
            <a:noFill/>
            <a:ln>
              <a:noFill/>
            </a:ln>
          </p:spPr>
        </p:pic>
      </p:grpSp>
      <p:grpSp>
        <p:nvGrpSpPr>
          <p:cNvPr id="1200" name="Google Shape;1200;p40"/>
          <p:cNvGrpSpPr/>
          <p:nvPr/>
        </p:nvGrpSpPr>
        <p:grpSpPr>
          <a:xfrm>
            <a:off x="4941138" y="1763150"/>
            <a:ext cx="3340500" cy="2897700"/>
            <a:chOff x="5093550" y="1763175"/>
            <a:chExt cx="3340500" cy="2897700"/>
          </a:xfrm>
        </p:grpSpPr>
        <p:pic>
          <p:nvPicPr>
            <p:cNvPr id="1201" name="Google Shape;1201;p40"/>
            <p:cNvPicPr preferRelativeResize="0"/>
            <p:nvPr/>
          </p:nvPicPr>
          <p:blipFill rotWithShape="1">
            <a:blip r:embed="rId5">
              <a:alphaModFix/>
            </a:blip>
            <a:srcRect b="0" l="4862" r="2347" t="0"/>
            <a:stretch/>
          </p:blipFill>
          <p:spPr>
            <a:xfrm>
              <a:off x="5093550" y="1763175"/>
              <a:ext cx="3340500" cy="2897700"/>
            </a:xfrm>
            <a:prstGeom prst="rect">
              <a:avLst/>
            </a:prstGeom>
            <a:noFill/>
            <a:ln cap="flat" cmpd="sng" w="19050">
              <a:solidFill>
                <a:srgbClr val="48FFD5"/>
              </a:solidFill>
              <a:prstDash val="solid"/>
              <a:round/>
              <a:headEnd len="sm" w="sm" type="none"/>
              <a:tailEnd len="sm" w="sm" type="none"/>
            </a:ln>
          </p:spPr>
        </p:pic>
        <p:pic>
          <p:nvPicPr>
            <p:cNvPr id="1202" name="Google Shape;1202;p40"/>
            <p:cNvPicPr preferRelativeResize="0"/>
            <p:nvPr/>
          </p:nvPicPr>
          <p:blipFill>
            <a:blip r:embed="rId6">
              <a:alphaModFix amt="10000"/>
            </a:blip>
            <a:stretch>
              <a:fillRect/>
            </a:stretch>
          </p:blipFill>
          <p:spPr>
            <a:xfrm>
              <a:off x="5376139" y="1966124"/>
              <a:ext cx="2543921" cy="2543921"/>
            </a:xfrm>
            <a:prstGeom prst="rect">
              <a:avLst/>
            </a:prstGeom>
            <a:noFill/>
            <a:ln>
              <a:noFill/>
            </a:ln>
          </p:spPr>
        </p:pic>
      </p:grpSp>
      <p:pic>
        <p:nvPicPr>
          <p:cNvPr id="1203" name="Google Shape;1203;p40"/>
          <p:cNvPicPr preferRelativeResize="0"/>
          <p:nvPr/>
        </p:nvPicPr>
        <p:blipFill>
          <a:blip r:embed="rId7">
            <a:alphaModFix/>
          </a:blip>
          <a:stretch>
            <a:fillRect/>
          </a:stretch>
        </p:blipFill>
        <p:spPr>
          <a:xfrm>
            <a:off x="2137727" y="974602"/>
            <a:ext cx="681750" cy="681750"/>
          </a:xfrm>
          <a:prstGeom prst="rect">
            <a:avLst/>
          </a:prstGeom>
          <a:noFill/>
          <a:ln>
            <a:noFill/>
          </a:ln>
        </p:spPr>
      </p:pic>
      <p:pic>
        <p:nvPicPr>
          <p:cNvPr id="1204" name="Google Shape;1204;p40"/>
          <p:cNvPicPr preferRelativeResize="0"/>
          <p:nvPr/>
        </p:nvPicPr>
        <p:blipFill>
          <a:blip r:embed="rId8">
            <a:alphaModFix/>
          </a:blip>
          <a:stretch>
            <a:fillRect/>
          </a:stretch>
        </p:blipFill>
        <p:spPr>
          <a:xfrm>
            <a:off x="6243680" y="957309"/>
            <a:ext cx="735425" cy="73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41"/>
          <p:cNvSpPr txBox="1"/>
          <p:nvPr>
            <p:ph type="ctrTitle"/>
          </p:nvPr>
        </p:nvSpPr>
        <p:spPr>
          <a:xfrm>
            <a:off x="311700" y="339750"/>
            <a:ext cx="5526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VISUALIZATION - Radar Chart</a:t>
            </a:r>
            <a:endParaRPr/>
          </a:p>
        </p:txBody>
      </p:sp>
      <p:cxnSp>
        <p:nvCxnSpPr>
          <p:cNvPr id="1210" name="Google Shape;1210;p41"/>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pic>
        <p:nvPicPr>
          <p:cNvPr id="1211" name="Google Shape;1211;p41"/>
          <p:cNvPicPr preferRelativeResize="0"/>
          <p:nvPr/>
        </p:nvPicPr>
        <p:blipFill rotWithShape="1">
          <a:blip r:embed="rId3">
            <a:alphaModFix/>
          </a:blip>
          <a:srcRect b="0" l="5392" r="0" t="0"/>
          <a:stretch/>
        </p:blipFill>
        <p:spPr>
          <a:xfrm>
            <a:off x="857050" y="1793075"/>
            <a:ext cx="3265150" cy="2963125"/>
          </a:xfrm>
          <a:prstGeom prst="rect">
            <a:avLst/>
          </a:prstGeom>
          <a:noFill/>
          <a:ln cap="flat" cmpd="sng" w="19050">
            <a:solidFill>
              <a:srgbClr val="48FFD5"/>
            </a:solidFill>
            <a:prstDash val="solid"/>
            <a:round/>
            <a:headEnd len="sm" w="sm" type="none"/>
            <a:tailEnd len="sm" w="sm" type="none"/>
          </a:ln>
        </p:spPr>
      </p:pic>
      <p:pic>
        <p:nvPicPr>
          <p:cNvPr id="1212" name="Google Shape;1212;p41"/>
          <p:cNvPicPr preferRelativeResize="0"/>
          <p:nvPr/>
        </p:nvPicPr>
        <p:blipFill>
          <a:blip r:embed="rId4">
            <a:alphaModFix amt="10000"/>
          </a:blip>
          <a:stretch>
            <a:fillRect/>
          </a:stretch>
        </p:blipFill>
        <p:spPr>
          <a:xfrm>
            <a:off x="1062658" y="1874349"/>
            <a:ext cx="2658045" cy="2658062"/>
          </a:xfrm>
          <a:prstGeom prst="rect">
            <a:avLst/>
          </a:prstGeom>
          <a:noFill/>
          <a:ln>
            <a:noFill/>
          </a:ln>
        </p:spPr>
      </p:pic>
      <p:pic>
        <p:nvPicPr>
          <p:cNvPr id="1213" name="Google Shape;1213;p41"/>
          <p:cNvPicPr preferRelativeResize="0"/>
          <p:nvPr/>
        </p:nvPicPr>
        <p:blipFill rotWithShape="1">
          <a:blip r:embed="rId5">
            <a:alphaModFix/>
          </a:blip>
          <a:srcRect b="0" l="2381" r="0" t="0"/>
          <a:stretch/>
        </p:blipFill>
        <p:spPr>
          <a:xfrm>
            <a:off x="4871088" y="1793075"/>
            <a:ext cx="3523485" cy="2963125"/>
          </a:xfrm>
          <a:prstGeom prst="rect">
            <a:avLst/>
          </a:prstGeom>
          <a:noFill/>
          <a:ln cap="flat" cmpd="sng" w="19050">
            <a:solidFill>
              <a:srgbClr val="48FFD5"/>
            </a:solidFill>
            <a:prstDash val="solid"/>
            <a:round/>
            <a:headEnd len="sm" w="sm" type="none"/>
            <a:tailEnd len="sm" w="sm" type="none"/>
          </a:ln>
        </p:spPr>
      </p:pic>
      <p:pic>
        <p:nvPicPr>
          <p:cNvPr id="1214" name="Google Shape;1214;p41"/>
          <p:cNvPicPr preferRelativeResize="0"/>
          <p:nvPr/>
        </p:nvPicPr>
        <p:blipFill>
          <a:blip r:embed="rId6">
            <a:alphaModFix amt="11000"/>
          </a:blip>
          <a:stretch>
            <a:fillRect/>
          </a:stretch>
        </p:blipFill>
        <p:spPr>
          <a:xfrm>
            <a:off x="5152144" y="1886641"/>
            <a:ext cx="2657144" cy="2657160"/>
          </a:xfrm>
          <a:prstGeom prst="rect">
            <a:avLst/>
          </a:prstGeom>
          <a:noFill/>
          <a:ln>
            <a:noFill/>
          </a:ln>
        </p:spPr>
      </p:pic>
      <p:sp>
        <p:nvSpPr>
          <p:cNvPr id="1215" name="Google Shape;1215;p41"/>
          <p:cNvSpPr txBox="1"/>
          <p:nvPr>
            <p:ph type="ctrTitle"/>
          </p:nvPr>
        </p:nvSpPr>
        <p:spPr>
          <a:xfrm>
            <a:off x="2402675" y="886900"/>
            <a:ext cx="4246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500">
                <a:solidFill>
                  <a:srgbClr val="48FFD5"/>
                </a:solidFill>
                <a:latin typeface="Roboto"/>
                <a:ea typeface="Roboto"/>
                <a:cs typeface="Roboto"/>
                <a:sym typeface="Roboto"/>
              </a:rPr>
              <a:t>Sirindhorn Hospital</a:t>
            </a:r>
            <a:endParaRPr sz="1500">
              <a:solidFill>
                <a:srgbClr val="48FFD5"/>
              </a:solidFill>
              <a:latin typeface="Roboto"/>
              <a:ea typeface="Roboto"/>
              <a:cs typeface="Roboto"/>
              <a:sym typeface="Roboto"/>
            </a:endParaRPr>
          </a:p>
        </p:txBody>
      </p:sp>
      <p:pic>
        <p:nvPicPr>
          <p:cNvPr id="1216" name="Google Shape;1216;p41"/>
          <p:cNvPicPr preferRelativeResize="0"/>
          <p:nvPr/>
        </p:nvPicPr>
        <p:blipFill>
          <a:blip r:embed="rId7">
            <a:alphaModFix/>
          </a:blip>
          <a:stretch>
            <a:fillRect/>
          </a:stretch>
        </p:blipFill>
        <p:spPr>
          <a:xfrm>
            <a:off x="2137727" y="974602"/>
            <a:ext cx="681750" cy="681750"/>
          </a:xfrm>
          <a:prstGeom prst="rect">
            <a:avLst/>
          </a:prstGeom>
          <a:noFill/>
          <a:ln>
            <a:noFill/>
          </a:ln>
        </p:spPr>
      </p:pic>
      <p:pic>
        <p:nvPicPr>
          <p:cNvPr id="1217" name="Google Shape;1217;p41"/>
          <p:cNvPicPr preferRelativeResize="0"/>
          <p:nvPr/>
        </p:nvPicPr>
        <p:blipFill>
          <a:blip r:embed="rId8">
            <a:alphaModFix/>
          </a:blip>
          <a:stretch>
            <a:fillRect/>
          </a:stretch>
        </p:blipFill>
        <p:spPr>
          <a:xfrm>
            <a:off x="6243680" y="957309"/>
            <a:ext cx="735425" cy="735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pic>
        <p:nvPicPr>
          <p:cNvPr id="1222" name="Google Shape;1222;p42"/>
          <p:cNvPicPr preferRelativeResize="0"/>
          <p:nvPr/>
        </p:nvPicPr>
        <p:blipFill rotWithShape="1">
          <a:blip r:embed="rId3">
            <a:alphaModFix/>
          </a:blip>
          <a:srcRect b="0" l="5482" r="0" t="980"/>
          <a:stretch/>
        </p:blipFill>
        <p:spPr>
          <a:xfrm>
            <a:off x="5065425" y="1775451"/>
            <a:ext cx="3287191" cy="2980750"/>
          </a:xfrm>
          <a:prstGeom prst="rect">
            <a:avLst/>
          </a:prstGeom>
          <a:noFill/>
          <a:ln cap="flat" cmpd="sng" w="19050">
            <a:solidFill>
              <a:srgbClr val="48FFD5"/>
            </a:solidFill>
            <a:prstDash val="solid"/>
            <a:round/>
            <a:headEnd len="sm" w="sm" type="none"/>
            <a:tailEnd len="sm" w="sm" type="none"/>
          </a:ln>
        </p:spPr>
      </p:pic>
      <p:pic>
        <p:nvPicPr>
          <p:cNvPr id="1223" name="Google Shape;1223;p42"/>
          <p:cNvPicPr preferRelativeResize="0"/>
          <p:nvPr/>
        </p:nvPicPr>
        <p:blipFill rotWithShape="1">
          <a:blip r:embed="rId4">
            <a:alphaModFix/>
          </a:blip>
          <a:srcRect b="1293" l="15497" r="0" t="0"/>
          <a:stretch/>
        </p:blipFill>
        <p:spPr>
          <a:xfrm>
            <a:off x="891764" y="1770525"/>
            <a:ext cx="3044186" cy="2980750"/>
          </a:xfrm>
          <a:prstGeom prst="rect">
            <a:avLst/>
          </a:prstGeom>
          <a:noFill/>
          <a:ln cap="flat" cmpd="sng" w="19050">
            <a:solidFill>
              <a:srgbClr val="48FFD5"/>
            </a:solidFill>
            <a:prstDash val="solid"/>
            <a:round/>
            <a:headEnd len="sm" w="sm" type="none"/>
            <a:tailEnd len="sm" w="sm" type="none"/>
          </a:ln>
        </p:spPr>
      </p:pic>
      <p:sp>
        <p:nvSpPr>
          <p:cNvPr id="1224" name="Google Shape;1224;p42"/>
          <p:cNvSpPr txBox="1"/>
          <p:nvPr>
            <p:ph type="ctrTitle"/>
          </p:nvPr>
        </p:nvSpPr>
        <p:spPr>
          <a:xfrm>
            <a:off x="311700" y="339750"/>
            <a:ext cx="5526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VISUALIZATION - Radar Chart</a:t>
            </a:r>
            <a:endParaRPr/>
          </a:p>
        </p:txBody>
      </p:sp>
      <p:cxnSp>
        <p:nvCxnSpPr>
          <p:cNvPr id="1225" name="Google Shape;1225;p42"/>
          <p:cNvCxnSpPr/>
          <p:nvPr/>
        </p:nvCxnSpPr>
        <p:spPr>
          <a:xfrm>
            <a:off x="311700" y="886900"/>
            <a:ext cx="8520600" cy="0"/>
          </a:xfrm>
          <a:prstGeom prst="straightConnector1">
            <a:avLst/>
          </a:prstGeom>
          <a:noFill/>
          <a:ln cap="flat" cmpd="sng" w="9525">
            <a:solidFill>
              <a:srgbClr val="48FFD5"/>
            </a:solidFill>
            <a:prstDash val="solid"/>
            <a:round/>
            <a:headEnd len="med" w="med" type="none"/>
            <a:tailEnd len="med" w="med" type="none"/>
          </a:ln>
        </p:spPr>
      </p:cxnSp>
      <p:pic>
        <p:nvPicPr>
          <p:cNvPr id="1226" name="Google Shape;1226;p42"/>
          <p:cNvPicPr preferRelativeResize="0"/>
          <p:nvPr/>
        </p:nvPicPr>
        <p:blipFill>
          <a:blip r:embed="rId5">
            <a:alphaModFix amt="10000"/>
          </a:blip>
          <a:stretch>
            <a:fillRect/>
          </a:stretch>
        </p:blipFill>
        <p:spPr>
          <a:xfrm>
            <a:off x="956665" y="1960087"/>
            <a:ext cx="2736932" cy="2736923"/>
          </a:xfrm>
          <a:prstGeom prst="rect">
            <a:avLst/>
          </a:prstGeom>
          <a:noFill/>
          <a:ln>
            <a:noFill/>
          </a:ln>
        </p:spPr>
      </p:pic>
      <p:pic>
        <p:nvPicPr>
          <p:cNvPr id="1227" name="Google Shape;1227;p42"/>
          <p:cNvPicPr preferRelativeResize="0"/>
          <p:nvPr/>
        </p:nvPicPr>
        <p:blipFill>
          <a:blip r:embed="rId6">
            <a:alphaModFix amt="11000"/>
          </a:blip>
          <a:stretch>
            <a:fillRect/>
          </a:stretch>
        </p:blipFill>
        <p:spPr>
          <a:xfrm>
            <a:off x="5312808" y="1935675"/>
            <a:ext cx="2650474" cy="2650451"/>
          </a:xfrm>
          <a:prstGeom prst="rect">
            <a:avLst/>
          </a:prstGeom>
          <a:noFill/>
          <a:ln>
            <a:noFill/>
          </a:ln>
        </p:spPr>
      </p:pic>
      <p:sp>
        <p:nvSpPr>
          <p:cNvPr id="1228" name="Google Shape;1228;p42"/>
          <p:cNvSpPr txBox="1"/>
          <p:nvPr>
            <p:ph type="ctrTitle"/>
          </p:nvPr>
        </p:nvSpPr>
        <p:spPr>
          <a:xfrm>
            <a:off x="2402675" y="886900"/>
            <a:ext cx="4246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500">
                <a:solidFill>
                  <a:srgbClr val="48FFD5"/>
                </a:solidFill>
                <a:latin typeface="Roboto"/>
                <a:ea typeface="Roboto"/>
                <a:cs typeface="Roboto"/>
                <a:sym typeface="Roboto"/>
              </a:rPr>
              <a:t>Police General</a:t>
            </a:r>
            <a:r>
              <a:rPr lang="es" sz="1500">
                <a:solidFill>
                  <a:srgbClr val="48FFD5"/>
                </a:solidFill>
                <a:latin typeface="Roboto"/>
                <a:ea typeface="Roboto"/>
                <a:cs typeface="Roboto"/>
                <a:sym typeface="Roboto"/>
              </a:rPr>
              <a:t> Hospital</a:t>
            </a:r>
            <a:endParaRPr sz="1500">
              <a:solidFill>
                <a:srgbClr val="48FFD5"/>
              </a:solidFill>
              <a:latin typeface="Roboto"/>
              <a:ea typeface="Roboto"/>
              <a:cs typeface="Roboto"/>
              <a:sym typeface="Roboto"/>
            </a:endParaRPr>
          </a:p>
        </p:txBody>
      </p:sp>
      <p:pic>
        <p:nvPicPr>
          <p:cNvPr id="1229" name="Google Shape;1229;p42"/>
          <p:cNvPicPr preferRelativeResize="0"/>
          <p:nvPr/>
        </p:nvPicPr>
        <p:blipFill>
          <a:blip r:embed="rId7">
            <a:alphaModFix/>
          </a:blip>
          <a:stretch>
            <a:fillRect/>
          </a:stretch>
        </p:blipFill>
        <p:spPr>
          <a:xfrm>
            <a:off x="2137727" y="974602"/>
            <a:ext cx="681750" cy="681750"/>
          </a:xfrm>
          <a:prstGeom prst="rect">
            <a:avLst/>
          </a:prstGeom>
          <a:noFill/>
          <a:ln>
            <a:noFill/>
          </a:ln>
        </p:spPr>
      </p:pic>
      <p:pic>
        <p:nvPicPr>
          <p:cNvPr id="1230" name="Google Shape;1230;p42"/>
          <p:cNvPicPr preferRelativeResize="0"/>
          <p:nvPr/>
        </p:nvPicPr>
        <p:blipFill>
          <a:blip r:embed="rId8">
            <a:alphaModFix/>
          </a:blip>
          <a:stretch>
            <a:fillRect/>
          </a:stretch>
        </p:blipFill>
        <p:spPr>
          <a:xfrm>
            <a:off x="6243680" y="957309"/>
            <a:ext cx="735425" cy="735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4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sp>
        <p:nvSpPr>
          <p:cNvPr id="1236" name="Google Shape;1236;p43"/>
          <p:cNvSpPr txBox="1"/>
          <p:nvPr>
            <p:ph idx="4294967295" type="ctrTitle"/>
          </p:nvPr>
        </p:nvSpPr>
        <p:spPr>
          <a:xfrm>
            <a:off x="311725" y="4197200"/>
            <a:ext cx="16200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Teerawit Seekasamit</a:t>
            </a:r>
            <a:endParaRPr sz="1000"/>
          </a:p>
          <a:p>
            <a:pPr indent="0" lvl="0" marL="0" rtl="0" algn="ctr">
              <a:spcBef>
                <a:spcPts val="0"/>
              </a:spcBef>
              <a:spcAft>
                <a:spcPts val="0"/>
              </a:spcAft>
              <a:buNone/>
            </a:pPr>
            <a:r>
              <a:rPr lang="es" sz="1000"/>
              <a:t>62199130233</a:t>
            </a:r>
            <a:endParaRPr sz="1000"/>
          </a:p>
        </p:txBody>
      </p:sp>
      <p:cxnSp>
        <p:nvCxnSpPr>
          <p:cNvPr id="1237" name="Google Shape;1237;p4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pic>
        <p:nvPicPr>
          <p:cNvPr id="1238" name="Google Shape;1238;p43"/>
          <p:cNvPicPr preferRelativeResize="0"/>
          <p:nvPr/>
        </p:nvPicPr>
        <p:blipFill>
          <a:blip r:embed="rId3">
            <a:alphaModFix/>
          </a:blip>
          <a:stretch>
            <a:fillRect/>
          </a:stretch>
        </p:blipFill>
        <p:spPr>
          <a:xfrm>
            <a:off x="4916663" y="1312375"/>
            <a:ext cx="1620000" cy="2880000"/>
          </a:xfrm>
          <a:prstGeom prst="rect">
            <a:avLst/>
          </a:prstGeom>
          <a:noFill/>
          <a:ln cap="flat" cmpd="sng" w="9525">
            <a:solidFill>
              <a:srgbClr val="48FFD5"/>
            </a:solidFill>
            <a:prstDash val="solid"/>
            <a:round/>
            <a:headEnd len="sm" w="sm" type="none"/>
            <a:tailEnd len="sm" w="sm" type="none"/>
          </a:ln>
        </p:spPr>
      </p:pic>
      <p:pic>
        <p:nvPicPr>
          <p:cNvPr id="1239" name="Google Shape;1239;p43"/>
          <p:cNvPicPr preferRelativeResize="0"/>
          <p:nvPr/>
        </p:nvPicPr>
        <p:blipFill>
          <a:blip r:embed="rId4">
            <a:alphaModFix/>
          </a:blip>
          <a:stretch>
            <a:fillRect/>
          </a:stretch>
        </p:blipFill>
        <p:spPr>
          <a:xfrm>
            <a:off x="7212292" y="1317200"/>
            <a:ext cx="1620000" cy="2880000"/>
          </a:xfrm>
          <a:prstGeom prst="rect">
            <a:avLst/>
          </a:prstGeom>
          <a:noFill/>
          <a:ln cap="flat" cmpd="sng" w="9525">
            <a:solidFill>
              <a:srgbClr val="48FFD5"/>
            </a:solidFill>
            <a:prstDash val="solid"/>
            <a:round/>
            <a:headEnd len="sm" w="sm" type="none"/>
            <a:tailEnd len="sm" w="sm" type="none"/>
          </a:ln>
        </p:spPr>
      </p:pic>
      <p:pic>
        <p:nvPicPr>
          <p:cNvPr id="1240" name="Google Shape;1240;p43"/>
          <p:cNvPicPr preferRelativeResize="0"/>
          <p:nvPr/>
        </p:nvPicPr>
        <p:blipFill>
          <a:blip r:embed="rId5">
            <a:alphaModFix/>
          </a:blip>
          <a:stretch>
            <a:fillRect/>
          </a:stretch>
        </p:blipFill>
        <p:spPr>
          <a:xfrm>
            <a:off x="2646900" y="1312375"/>
            <a:ext cx="1620000" cy="2880001"/>
          </a:xfrm>
          <a:prstGeom prst="rect">
            <a:avLst/>
          </a:prstGeom>
          <a:noFill/>
          <a:ln cap="flat" cmpd="sng" w="9525">
            <a:solidFill>
              <a:srgbClr val="48FFD5"/>
            </a:solidFill>
            <a:prstDash val="solid"/>
            <a:round/>
            <a:headEnd len="sm" w="sm" type="none"/>
            <a:tailEnd len="sm" w="sm" type="none"/>
          </a:ln>
        </p:spPr>
      </p:pic>
      <p:pic>
        <p:nvPicPr>
          <p:cNvPr id="1241" name="Google Shape;1241;p43"/>
          <p:cNvPicPr preferRelativeResize="0"/>
          <p:nvPr/>
        </p:nvPicPr>
        <p:blipFill>
          <a:blip r:embed="rId6">
            <a:alphaModFix/>
          </a:blip>
          <a:stretch>
            <a:fillRect/>
          </a:stretch>
        </p:blipFill>
        <p:spPr>
          <a:xfrm>
            <a:off x="327700" y="1317200"/>
            <a:ext cx="1620000" cy="2879999"/>
          </a:xfrm>
          <a:prstGeom prst="rect">
            <a:avLst/>
          </a:prstGeom>
          <a:noFill/>
          <a:ln cap="flat" cmpd="sng" w="9525">
            <a:solidFill>
              <a:srgbClr val="48FFD5"/>
            </a:solidFill>
            <a:prstDash val="solid"/>
            <a:round/>
            <a:headEnd len="sm" w="sm" type="none"/>
            <a:tailEnd len="sm" w="sm" type="none"/>
          </a:ln>
        </p:spPr>
      </p:pic>
      <p:sp>
        <p:nvSpPr>
          <p:cNvPr id="1242" name="Google Shape;1242;p43"/>
          <p:cNvSpPr txBox="1"/>
          <p:nvPr>
            <p:ph idx="4294967295" type="ctrTitle"/>
          </p:nvPr>
        </p:nvSpPr>
        <p:spPr>
          <a:xfrm>
            <a:off x="2646888" y="4197200"/>
            <a:ext cx="16200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Vijitra Thongthanachote</a:t>
            </a:r>
            <a:endParaRPr sz="1000"/>
          </a:p>
          <a:p>
            <a:pPr indent="0" lvl="0" marL="0" rtl="0" algn="ctr">
              <a:spcBef>
                <a:spcPts val="0"/>
              </a:spcBef>
              <a:spcAft>
                <a:spcPts val="0"/>
              </a:spcAft>
              <a:buNone/>
            </a:pPr>
            <a:r>
              <a:rPr lang="es" sz="1000"/>
              <a:t>62199130377</a:t>
            </a:r>
            <a:endParaRPr sz="1000"/>
          </a:p>
        </p:txBody>
      </p:sp>
      <p:sp>
        <p:nvSpPr>
          <p:cNvPr id="1243" name="Google Shape;1243;p43"/>
          <p:cNvSpPr txBox="1"/>
          <p:nvPr>
            <p:ph idx="4294967295" type="ctrTitle"/>
          </p:nvPr>
        </p:nvSpPr>
        <p:spPr>
          <a:xfrm>
            <a:off x="4916650" y="4197200"/>
            <a:ext cx="16200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Thiphawan Sawaengmee</a:t>
            </a:r>
            <a:endParaRPr sz="1000"/>
          </a:p>
          <a:p>
            <a:pPr indent="0" lvl="0" marL="0" rtl="0" algn="ctr">
              <a:spcBef>
                <a:spcPts val="0"/>
              </a:spcBef>
              <a:spcAft>
                <a:spcPts val="0"/>
              </a:spcAft>
              <a:buNone/>
            </a:pPr>
            <a:r>
              <a:rPr lang="es" sz="1000"/>
              <a:t>62199130374</a:t>
            </a:r>
            <a:endParaRPr sz="1000"/>
          </a:p>
        </p:txBody>
      </p:sp>
      <p:sp>
        <p:nvSpPr>
          <p:cNvPr id="1244" name="Google Shape;1244;p43"/>
          <p:cNvSpPr txBox="1"/>
          <p:nvPr>
            <p:ph idx="4294967295" type="ctrTitle"/>
          </p:nvPr>
        </p:nvSpPr>
        <p:spPr>
          <a:xfrm>
            <a:off x="7212300" y="4197200"/>
            <a:ext cx="16200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Piyawan Thongploy</a:t>
            </a:r>
            <a:endParaRPr sz="1000"/>
          </a:p>
          <a:p>
            <a:pPr indent="0" lvl="0" marL="0" rtl="0" algn="ctr">
              <a:spcBef>
                <a:spcPts val="0"/>
              </a:spcBef>
              <a:spcAft>
                <a:spcPts val="0"/>
              </a:spcAft>
              <a:buNone/>
            </a:pPr>
            <a:r>
              <a:rPr lang="es" sz="1000"/>
              <a:t>62199130237</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1248" name="Shape 1248"/>
        <p:cNvGrpSpPr/>
        <p:nvPr/>
      </p:nvGrpSpPr>
      <p:grpSpPr>
        <a:xfrm>
          <a:off x="0" y="0"/>
          <a:ext cx="0" cy="0"/>
          <a:chOff x="0" y="0"/>
          <a:chExt cx="0" cy="0"/>
        </a:xfrm>
      </p:grpSpPr>
      <p:sp>
        <p:nvSpPr>
          <p:cNvPr id="1249" name="Google Shape;1249;p4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250" name="Google Shape;1250;p44"/>
          <p:cNvSpPr txBox="1"/>
          <p:nvPr>
            <p:ph idx="1" type="subTitle"/>
          </p:nvPr>
        </p:nvSpPr>
        <p:spPr>
          <a:xfrm>
            <a:off x="3986575" y="2421700"/>
            <a:ext cx="44862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latin typeface="Roboto"/>
                <a:ea typeface="Roboto"/>
                <a:cs typeface="Roboto"/>
                <a:sym typeface="Roboto"/>
              </a:rPr>
              <a:t>Dear </a:t>
            </a:r>
            <a:r>
              <a:rPr b="1" lang="es" sz="1200">
                <a:latin typeface="Roboto"/>
                <a:ea typeface="Roboto"/>
                <a:cs typeface="Roboto"/>
                <a:sym typeface="Roboto"/>
              </a:rPr>
              <a:t>Ph.D </a:t>
            </a:r>
            <a:r>
              <a:rPr b="1" lang="es" sz="1200">
                <a:latin typeface="Roboto"/>
                <a:ea typeface="Roboto"/>
                <a:cs typeface="Roboto"/>
                <a:sym typeface="Roboto"/>
              </a:rPr>
              <a:t>Ratchainant Thammasudjarit,</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rPr b="1" lang="es" sz="1200">
                <a:latin typeface="Roboto"/>
                <a:ea typeface="Roboto"/>
                <a:cs typeface="Roboto"/>
                <a:sym typeface="Roboto"/>
              </a:rPr>
              <a:t>        Good day to you, this message is to simply thank you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rPr b="1" lang="es" sz="1200">
                <a:latin typeface="Roboto"/>
                <a:ea typeface="Roboto"/>
                <a:cs typeface="Roboto"/>
                <a:sym typeface="Roboto"/>
              </a:rPr>
              <a:t> You have educated us countless lessons </a:t>
            </a:r>
            <a:r>
              <a:rPr b="1" lang="es" sz="1200">
                <a:latin typeface="Roboto"/>
                <a:ea typeface="Roboto"/>
                <a:cs typeface="Roboto"/>
                <a:sym typeface="Roboto"/>
              </a:rPr>
              <a:t>in academic, as well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rPr b="1" lang="es" sz="1200">
                <a:latin typeface="Roboto"/>
                <a:ea typeface="Roboto"/>
                <a:cs typeface="Roboto"/>
                <a:sym typeface="Roboto"/>
              </a:rPr>
              <a:t>as enlighten us through your teachings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t/>
            </a:r>
            <a:endParaRPr sz="1200"/>
          </a:p>
        </p:txBody>
      </p:sp>
      <p:grpSp>
        <p:nvGrpSpPr>
          <p:cNvPr id="1251" name="Google Shape;1251;p44"/>
          <p:cNvGrpSpPr/>
          <p:nvPr/>
        </p:nvGrpSpPr>
        <p:grpSpPr>
          <a:xfrm flipH="1">
            <a:off x="-4531426" y="-117297"/>
            <a:ext cx="7324051" cy="5378088"/>
            <a:chOff x="238125" y="262775"/>
            <a:chExt cx="7092825" cy="5151425"/>
          </a:xfrm>
        </p:grpSpPr>
        <p:sp>
          <p:nvSpPr>
            <p:cNvPr id="1252" name="Google Shape;1252;p44"/>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4"/>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4"/>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4"/>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4"/>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4"/>
            <p:cNvSpPr/>
            <p:nvPr/>
          </p:nvSpPr>
          <p:spPr>
            <a:xfrm>
              <a:off x="3957250" y="2998400"/>
              <a:ext cx="25" cy="25"/>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4"/>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4"/>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4"/>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4"/>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4"/>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4"/>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4"/>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4"/>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4"/>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4"/>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4"/>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4"/>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4"/>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4"/>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4"/>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4"/>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4"/>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4"/>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4"/>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4"/>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4"/>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4"/>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4"/>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4"/>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4"/>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4"/>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4"/>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4"/>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4"/>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4"/>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4"/>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4"/>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4"/>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4"/>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4"/>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4"/>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4"/>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4"/>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4"/>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4"/>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4"/>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4"/>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4"/>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4"/>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4"/>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4"/>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4"/>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4"/>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4"/>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4"/>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4"/>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4"/>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4"/>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4"/>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4"/>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4"/>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4"/>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4"/>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4"/>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4"/>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6262625" y="3928175"/>
              <a:ext cx="25" cy="25"/>
            </a:xfrm>
            <a:custGeom>
              <a:rect b="b" l="l" r="r" t="t"/>
              <a:pathLst>
                <a:path extrusionOk="0" h="1" w="1">
                  <a:moveTo>
                    <a:pt x="0" y="0"/>
                  </a:moveTo>
                  <a:lnTo>
                    <a:pt x="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44"/>
          <p:cNvSpPr txBox="1"/>
          <p:nvPr>
            <p:ph type="ctrTitle"/>
          </p:nvPr>
        </p:nvSpPr>
        <p:spPr>
          <a:xfrm>
            <a:off x="1409963" y="808213"/>
            <a:ext cx="1101900" cy="3819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800">
                <a:solidFill>
                  <a:srgbClr val="48FFD5"/>
                </a:solidFill>
              </a:rPr>
              <a:t>END</a:t>
            </a:r>
            <a:endParaRPr sz="1800">
              <a:solidFill>
                <a:srgbClr val="48FFD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0"/>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66" name="Google Shape;266;p20"/>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
            </a:r>
            <a:r>
              <a:rPr lang="es"/>
              <a:t>ata scientist who was given a problem to analyze customer experiences of hospital services. Traditional survey has several limitations such as reluctance feedback. Moreover, it takes time to get data and the hospital cannot make decision on time to handle customer experiences.</a:t>
            </a:r>
            <a:endParaRPr>
              <a:solidFill>
                <a:srgbClr val="FFFFFF"/>
              </a:solidFill>
            </a:endParaRPr>
          </a:p>
        </p:txBody>
      </p:sp>
      <p:cxnSp>
        <p:nvCxnSpPr>
          <p:cNvPr id="267" name="Google Shape;267;p20"/>
          <p:cNvCxnSpPr/>
          <p:nvPr/>
        </p:nvCxnSpPr>
        <p:spPr>
          <a:xfrm>
            <a:off x="4979350" y="2275300"/>
            <a:ext cx="4448400" cy="0"/>
          </a:xfrm>
          <a:prstGeom prst="straightConnector1">
            <a:avLst/>
          </a:prstGeom>
          <a:noFill/>
          <a:ln cap="flat" cmpd="sng" w="9525">
            <a:solidFill>
              <a:srgbClr val="48FFD5"/>
            </a:solidFill>
            <a:prstDash val="solid"/>
            <a:round/>
            <a:headEnd len="med" w="med" type="none"/>
            <a:tailEnd len="med" w="med" type="none"/>
          </a:ln>
        </p:spPr>
      </p:cxnSp>
      <p:sp>
        <p:nvSpPr>
          <p:cNvPr id="268" name="Google Shape;268;p20"/>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rgbClr val="2E31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rgbClr val="2E31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rgbClr val="2E31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rgbClr val="2E31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1233904" y="3439575"/>
            <a:ext cx="295208" cy="291276"/>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0"/>
          <p:cNvGrpSpPr/>
          <p:nvPr/>
        </p:nvGrpSpPr>
        <p:grpSpPr>
          <a:xfrm>
            <a:off x="1198040" y="1861748"/>
            <a:ext cx="363429" cy="291531"/>
            <a:chOff x="6666900" y="628300"/>
            <a:chExt cx="5236725" cy="4370775"/>
          </a:xfrm>
        </p:grpSpPr>
        <p:sp>
          <p:nvSpPr>
            <p:cNvPr id="317" name="Google Shape;317;p20"/>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0"/>
          <p:cNvSpPr/>
          <p:nvPr/>
        </p:nvSpPr>
        <p:spPr>
          <a:xfrm>
            <a:off x="2573924" y="1175719"/>
            <a:ext cx="392747" cy="407431"/>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3440012" y="1961400"/>
            <a:ext cx="341987" cy="313965"/>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0"/>
          <p:cNvGrpSpPr/>
          <p:nvPr/>
        </p:nvGrpSpPr>
        <p:grpSpPr>
          <a:xfrm>
            <a:off x="3246905" y="3509667"/>
            <a:ext cx="295272" cy="295272"/>
            <a:chOff x="1190625" y="238125"/>
            <a:chExt cx="5226050" cy="5226050"/>
          </a:xfrm>
        </p:grpSpPr>
        <p:sp>
          <p:nvSpPr>
            <p:cNvPr id="323" name="Google Shape;323;p2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WORKFLOWS</a:t>
            </a:r>
            <a:endParaRPr/>
          </a:p>
        </p:txBody>
      </p:sp>
      <p:sp>
        <p:nvSpPr>
          <p:cNvPr id="334" name="Google Shape;334;p21"/>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3023938" y="2122003"/>
            <a:ext cx="16" cy="617717"/>
          </a:xfrm>
          <a:custGeom>
            <a:rect b="b" l="l" r="r" t="t"/>
            <a:pathLst>
              <a:path extrusionOk="0" fill="none" h="38698" w="1">
                <a:moveTo>
                  <a:pt x="1" y="38698"/>
                </a:moveTo>
                <a:lnTo>
                  <a:pt x="1" y="0"/>
                </a:lnTo>
              </a:path>
            </a:pathLst>
          </a:custGeom>
          <a:solidFill>
            <a:srgbClr val="48FFD5"/>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1"/>
          <p:cNvGrpSpPr/>
          <p:nvPr/>
        </p:nvGrpSpPr>
        <p:grpSpPr>
          <a:xfrm>
            <a:off x="2905736" y="2888729"/>
            <a:ext cx="235606" cy="294716"/>
            <a:chOff x="2905736" y="2888729"/>
            <a:chExt cx="235606" cy="294716"/>
          </a:xfrm>
        </p:grpSpPr>
        <p:sp>
          <p:nvSpPr>
            <p:cNvPr id="343" name="Google Shape;343;p21"/>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1"/>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5097707" y="2067044"/>
            <a:ext cx="16" cy="690171"/>
          </a:xfrm>
          <a:custGeom>
            <a:rect b="b" l="l" r="r" t="t"/>
            <a:pathLst>
              <a:path extrusionOk="0" fill="none" h="43237" w="1">
                <a:moveTo>
                  <a:pt x="1" y="43236"/>
                </a:moveTo>
                <a:lnTo>
                  <a:pt x="1" y="1"/>
                </a:lnTo>
              </a:path>
            </a:pathLst>
          </a:custGeom>
          <a:solidFill>
            <a:srgbClr val="48FFD5"/>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4060415" y="3250025"/>
            <a:ext cx="16" cy="752600"/>
          </a:xfrm>
          <a:custGeom>
            <a:rect b="b" l="l" r="r" t="t"/>
            <a:pathLst>
              <a:path extrusionOk="0" fill="none" h="47148" w="1">
                <a:moveTo>
                  <a:pt x="0" y="47148"/>
                </a:moveTo>
                <a:lnTo>
                  <a:pt x="0" y="1"/>
                </a:lnTo>
              </a:path>
            </a:pathLst>
          </a:custGeom>
          <a:solidFill>
            <a:srgbClr val="48FFD5"/>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6134184" y="3161784"/>
            <a:ext cx="16" cy="840841"/>
          </a:xfrm>
          <a:custGeom>
            <a:rect b="b" l="l" r="r" t="t"/>
            <a:pathLst>
              <a:path extrusionOk="0" fill="none" h="52676" w="1">
                <a:moveTo>
                  <a:pt x="0" y="52676"/>
                </a:moveTo>
                <a:lnTo>
                  <a:pt x="0" y="1"/>
                </a:lnTo>
              </a:path>
            </a:pathLst>
          </a:custGeom>
          <a:solidFill>
            <a:srgbClr val="48FFD5"/>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txBox="1"/>
          <p:nvPr>
            <p:ph idx="4294967295" type="subTitle"/>
          </p:nvPr>
        </p:nvSpPr>
        <p:spPr>
          <a:xfrm>
            <a:off x="3340325" y="4194600"/>
            <a:ext cx="14832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Data mining technique</a:t>
            </a:r>
            <a:endParaRPr sz="1000">
              <a:solidFill>
                <a:srgbClr val="FFFFFF"/>
              </a:solidFill>
            </a:endParaRPr>
          </a:p>
        </p:txBody>
      </p:sp>
      <p:sp>
        <p:nvSpPr>
          <p:cNvPr id="369" name="Google Shape;369;p21"/>
          <p:cNvSpPr txBox="1"/>
          <p:nvPr>
            <p:ph idx="4294967295" type="ctrTitle"/>
          </p:nvPr>
        </p:nvSpPr>
        <p:spPr>
          <a:xfrm>
            <a:off x="2390350" y="1398750"/>
            <a:ext cx="1302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WEB SCRAPING</a:t>
            </a:r>
            <a:endParaRPr sz="1000">
              <a:solidFill>
                <a:srgbClr val="FFFFFF"/>
              </a:solidFill>
            </a:endParaRPr>
          </a:p>
        </p:txBody>
      </p:sp>
      <p:sp>
        <p:nvSpPr>
          <p:cNvPr id="370" name="Google Shape;370;p21"/>
          <p:cNvSpPr txBox="1"/>
          <p:nvPr>
            <p:ph idx="4294967295" type="ctrTitle"/>
          </p:nvPr>
        </p:nvSpPr>
        <p:spPr>
          <a:xfrm>
            <a:off x="3414775" y="4046700"/>
            <a:ext cx="13698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PRE-PROCESSING</a:t>
            </a:r>
            <a:endParaRPr sz="1000">
              <a:solidFill>
                <a:srgbClr val="FFFFFF"/>
              </a:solidFill>
            </a:endParaRPr>
          </a:p>
        </p:txBody>
      </p:sp>
      <p:sp>
        <p:nvSpPr>
          <p:cNvPr id="371" name="Google Shape;371;p21"/>
          <p:cNvSpPr txBox="1"/>
          <p:nvPr>
            <p:ph idx="4294967295" type="ctrTitle"/>
          </p:nvPr>
        </p:nvSpPr>
        <p:spPr>
          <a:xfrm>
            <a:off x="4291025" y="1398750"/>
            <a:ext cx="15936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MODEL  EVALUATION</a:t>
            </a:r>
            <a:endParaRPr sz="1000">
              <a:solidFill>
                <a:srgbClr val="FFFFFF"/>
              </a:solidFill>
            </a:endParaRPr>
          </a:p>
        </p:txBody>
      </p:sp>
      <p:sp>
        <p:nvSpPr>
          <p:cNvPr id="372" name="Google Shape;372;p21"/>
          <p:cNvSpPr txBox="1"/>
          <p:nvPr>
            <p:ph idx="4294967295" type="ctrTitle"/>
          </p:nvPr>
        </p:nvSpPr>
        <p:spPr>
          <a:xfrm>
            <a:off x="5282225" y="4046700"/>
            <a:ext cx="16854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DATA VISUALIZATION</a:t>
            </a:r>
            <a:endParaRPr sz="1000">
              <a:solidFill>
                <a:srgbClr val="FFFFFF"/>
              </a:solidFill>
            </a:endParaRPr>
          </a:p>
        </p:txBody>
      </p:sp>
      <p:sp>
        <p:nvSpPr>
          <p:cNvPr id="373" name="Google Shape;373;p21"/>
          <p:cNvSpPr txBox="1"/>
          <p:nvPr>
            <p:ph idx="4294967295" type="subTitle"/>
          </p:nvPr>
        </p:nvSpPr>
        <p:spPr>
          <a:xfrm>
            <a:off x="4414725" y="15371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Predicting result of population data</a:t>
            </a:r>
            <a:endParaRPr sz="1000">
              <a:solidFill>
                <a:srgbClr val="FFFFFF"/>
              </a:solidFill>
            </a:endParaRPr>
          </a:p>
        </p:txBody>
      </p:sp>
      <p:sp>
        <p:nvSpPr>
          <p:cNvPr id="374" name="Google Shape;374;p21"/>
          <p:cNvSpPr txBox="1"/>
          <p:nvPr>
            <p:ph idx="4294967295" type="subTitle"/>
          </p:nvPr>
        </p:nvSpPr>
        <p:spPr>
          <a:xfrm>
            <a:off x="5327500" y="4194600"/>
            <a:ext cx="15705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Storytelling with data</a:t>
            </a:r>
            <a:endParaRPr sz="1000">
              <a:solidFill>
                <a:srgbClr val="FFFFFF"/>
              </a:solidFill>
            </a:endParaRPr>
          </a:p>
        </p:txBody>
      </p:sp>
      <p:sp>
        <p:nvSpPr>
          <p:cNvPr id="375" name="Google Shape;375;p21"/>
          <p:cNvSpPr txBox="1"/>
          <p:nvPr>
            <p:ph idx="4294967295" type="subTitle"/>
          </p:nvPr>
        </p:nvSpPr>
        <p:spPr>
          <a:xfrm>
            <a:off x="2103000" y="15371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Data Extraction to store structured data as CSV file</a:t>
            </a:r>
            <a:endParaRPr sz="1000">
              <a:solidFill>
                <a:srgbClr val="FFFFFF"/>
              </a:solidFill>
            </a:endParaRPr>
          </a:p>
        </p:txBody>
      </p:sp>
      <p:sp>
        <p:nvSpPr>
          <p:cNvPr id="376" name="Google Shape;376;p21"/>
          <p:cNvSpPr txBox="1"/>
          <p:nvPr>
            <p:ph idx="4294967295" type="ctrTitle"/>
          </p:nvPr>
        </p:nvSpPr>
        <p:spPr>
          <a:xfrm>
            <a:off x="335650" y="2827625"/>
            <a:ext cx="1859400" cy="40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t>WEBSITE : HONESTDOCS</a:t>
            </a:r>
            <a:endParaRPr sz="1000">
              <a:latin typeface="Roboto"/>
              <a:ea typeface="Roboto"/>
              <a:cs typeface="Roboto"/>
              <a:sym typeface="Roboto"/>
            </a:endParaRPr>
          </a:p>
          <a:p>
            <a:pPr indent="0" lvl="0" marL="0" rtl="0" algn="r">
              <a:spcBef>
                <a:spcPts val="0"/>
              </a:spcBef>
              <a:spcAft>
                <a:spcPts val="0"/>
              </a:spcAft>
              <a:buNone/>
            </a:pPr>
            <a:r>
              <a:rPr lang="es" sz="1000">
                <a:latin typeface="Roboto"/>
                <a:ea typeface="Roboto"/>
                <a:cs typeface="Roboto"/>
                <a:sym typeface="Roboto"/>
              </a:rPr>
              <a:t>Unstructured data </a:t>
            </a:r>
            <a:r>
              <a:rPr lang="es" sz="1000">
                <a:solidFill>
                  <a:schemeClr val="lt1"/>
                </a:solidFill>
                <a:latin typeface="Roboto"/>
                <a:ea typeface="Roboto"/>
                <a:cs typeface="Roboto"/>
                <a:sym typeface="Roboto"/>
              </a:rPr>
              <a:t>acquisition</a:t>
            </a:r>
            <a:endParaRPr sz="1000">
              <a:solidFill>
                <a:schemeClr val="lt1"/>
              </a:solidFill>
              <a:latin typeface="Roboto"/>
              <a:ea typeface="Roboto"/>
              <a:cs typeface="Roboto"/>
              <a:sym typeface="Roboto"/>
            </a:endParaRPr>
          </a:p>
          <a:p>
            <a:pPr indent="0" lvl="0" marL="0" rtl="0" algn="r">
              <a:spcBef>
                <a:spcPts val="0"/>
              </a:spcBef>
              <a:spcAft>
                <a:spcPts val="0"/>
              </a:spcAft>
              <a:buNone/>
            </a:pPr>
            <a:r>
              <a:t/>
            </a:r>
            <a:endParaRPr sz="1000">
              <a:latin typeface="Roboto"/>
              <a:ea typeface="Roboto"/>
              <a:cs typeface="Roboto"/>
              <a:sym typeface="Roboto"/>
            </a:endParaRPr>
          </a:p>
        </p:txBody>
      </p:sp>
      <p:sp>
        <p:nvSpPr>
          <p:cNvPr id="377" name="Google Shape;377;p21"/>
          <p:cNvSpPr txBox="1"/>
          <p:nvPr>
            <p:ph idx="4294967295" type="ctrTitle"/>
          </p:nvPr>
        </p:nvSpPr>
        <p:spPr>
          <a:xfrm>
            <a:off x="6967550" y="2827625"/>
            <a:ext cx="1003800" cy="4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DEPLOYMENT</a:t>
            </a:r>
            <a:endParaRPr sz="1000">
              <a:solidFill>
                <a:srgbClr val="FFFFFF"/>
              </a:solidFill>
            </a:endParaRPr>
          </a:p>
        </p:txBody>
      </p:sp>
      <p:grpSp>
        <p:nvGrpSpPr>
          <p:cNvPr id="378" name="Google Shape;378;p21"/>
          <p:cNvGrpSpPr/>
          <p:nvPr/>
        </p:nvGrpSpPr>
        <p:grpSpPr>
          <a:xfrm>
            <a:off x="4985744" y="2902518"/>
            <a:ext cx="222293" cy="237986"/>
            <a:chOff x="5029650" y="894850"/>
            <a:chExt cx="1559950" cy="1670075"/>
          </a:xfrm>
        </p:grpSpPr>
        <p:sp>
          <p:nvSpPr>
            <p:cNvPr id="379" name="Google Shape;379;p21"/>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3" name="Google Shape;383;p21"/>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384" name="Google Shape;384;p21"/>
          <p:cNvGrpSpPr/>
          <p:nvPr/>
        </p:nvGrpSpPr>
        <p:grpSpPr>
          <a:xfrm>
            <a:off x="3894515" y="2897914"/>
            <a:ext cx="331821" cy="303997"/>
            <a:chOff x="-50134375" y="3550975"/>
            <a:chExt cx="300100" cy="300125"/>
          </a:xfrm>
        </p:grpSpPr>
        <p:sp>
          <p:nvSpPr>
            <p:cNvPr id="385" name="Google Shape;385;p2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21"/>
          <p:cNvGrpSpPr/>
          <p:nvPr/>
        </p:nvGrpSpPr>
        <p:grpSpPr>
          <a:xfrm>
            <a:off x="5981613" y="2909804"/>
            <a:ext cx="331821" cy="252570"/>
            <a:chOff x="-47523400" y="3973950"/>
            <a:chExt cx="300100" cy="228425"/>
          </a:xfrm>
        </p:grpSpPr>
        <p:sp>
          <p:nvSpPr>
            <p:cNvPr id="388" name="Google Shape;388;p2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2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WEB SCRAPING : </a:t>
            </a:r>
            <a:r>
              <a:rPr lang="es"/>
              <a:t>Gathering of data</a:t>
            </a:r>
            <a:endParaRPr/>
          </a:p>
        </p:txBody>
      </p:sp>
      <p:sp>
        <p:nvSpPr>
          <p:cNvPr id="398" name="Google Shape;398;p22"/>
          <p:cNvSpPr txBox="1"/>
          <p:nvPr>
            <p:ph idx="1" type="subTitle"/>
          </p:nvPr>
        </p:nvSpPr>
        <p:spPr>
          <a:xfrm>
            <a:off x="1077175" y="3797325"/>
            <a:ext cx="13749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โรงพยาบาลศิริราช ปิยมหาราชการุณย์</a:t>
            </a:r>
            <a:endParaRPr/>
          </a:p>
          <a:p>
            <a:pPr indent="0" lvl="0" marL="0" rtl="0" algn="ctr">
              <a:spcBef>
                <a:spcPts val="0"/>
              </a:spcBef>
              <a:spcAft>
                <a:spcPts val="0"/>
              </a:spcAft>
              <a:buNone/>
            </a:pPr>
            <a:r>
              <a:t/>
            </a:r>
            <a:endParaRPr/>
          </a:p>
        </p:txBody>
      </p:sp>
      <p:sp>
        <p:nvSpPr>
          <p:cNvPr id="399" name="Google Shape;399;p22"/>
          <p:cNvSpPr txBox="1"/>
          <p:nvPr>
            <p:ph idx="2" type="subTitle"/>
          </p:nvPr>
        </p:nvSpPr>
        <p:spPr>
          <a:xfrm>
            <a:off x="6434656" y="36449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โรงพยาบาลตำรวจ</a:t>
            </a:r>
            <a:endParaRPr/>
          </a:p>
        </p:txBody>
      </p:sp>
      <p:sp>
        <p:nvSpPr>
          <p:cNvPr id="400" name="Google Shape;400;p22"/>
          <p:cNvSpPr txBox="1"/>
          <p:nvPr>
            <p:ph idx="3" type="subTitle"/>
          </p:nvPr>
        </p:nvSpPr>
        <p:spPr>
          <a:xfrm>
            <a:off x="3633931" y="36449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โรงพยาบาลสิรินธร</a:t>
            </a:r>
            <a:endParaRPr/>
          </a:p>
        </p:txBody>
      </p:sp>
      <p:sp>
        <p:nvSpPr>
          <p:cNvPr id="401" name="Google Shape;401;p22"/>
          <p:cNvSpPr txBox="1"/>
          <p:nvPr>
            <p:ph type="ctrTitle"/>
          </p:nvPr>
        </p:nvSpPr>
        <p:spPr>
          <a:xfrm>
            <a:off x="739900" y="3440975"/>
            <a:ext cx="2076000" cy="50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Siriraj Piyamaharajkarun Hospital</a:t>
            </a:r>
            <a:endParaRPr/>
          </a:p>
        </p:txBody>
      </p:sp>
      <p:sp>
        <p:nvSpPr>
          <p:cNvPr id="402" name="Google Shape;402;p22"/>
          <p:cNvSpPr txBox="1"/>
          <p:nvPr>
            <p:ph idx="4" type="ctrTitle"/>
          </p:nvPr>
        </p:nvSpPr>
        <p:spPr>
          <a:xfrm>
            <a:off x="6341356" y="35793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Police General Hospital</a:t>
            </a:r>
            <a:endParaRPr/>
          </a:p>
        </p:txBody>
      </p:sp>
      <p:sp>
        <p:nvSpPr>
          <p:cNvPr id="403" name="Google Shape;403;p22"/>
          <p:cNvSpPr txBox="1"/>
          <p:nvPr>
            <p:ph idx="5" type="ctrTitle"/>
          </p:nvPr>
        </p:nvSpPr>
        <p:spPr>
          <a:xfrm>
            <a:off x="3540631" y="35793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Sirindhorn Hospital</a:t>
            </a:r>
            <a:endParaRPr/>
          </a:p>
        </p:txBody>
      </p:sp>
      <p:sp>
        <p:nvSpPr>
          <p:cNvPr id="404" name="Google Shape;404;p22"/>
          <p:cNvSpPr/>
          <p:nvPr/>
        </p:nvSpPr>
        <p:spPr>
          <a:xfrm>
            <a:off x="1267145" y="23884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6877940" y="2381849"/>
            <a:ext cx="1002833" cy="837003"/>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22"/>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407" name="Google Shape;407;p22"/>
          <p:cNvSpPr txBox="1"/>
          <p:nvPr/>
        </p:nvSpPr>
        <p:spPr>
          <a:xfrm>
            <a:off x="1204638" y="1367313"/>
            <a:ext cx="67308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Patient Feedback are acquired by scraping from the website www.honestdocs.com. We select the following three hospitals to make sentiment analysis.</a:t>
            </a:r>
            <a:endParaRPr/>
          </a:p>
        </p:txBody>
      </p:sp>
      <p:sp>
        <p:nvSpPr>
          <p:cNvPr id="408" name="Google Shape;408;p22"/>
          <p:cNvSpPr/>
          <p:nvPr/>
        </p:nvSpPr>
        <p:spPr>
          <a:xfrm>
            <a:off x="4072542" y="2419493"/>
            <a:ext cx="994978" cy="830447"/>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txBox="1"/>
          <p:nvPr>
            <p:ph type="ctrTitle"/>
          </p:nvPr>
        </p:nvSpPr>
        <p:spPr>
          <a:xfrm>
            <a:off x="824975" y="4442800"/>
            <a:ext cx="2076000" cy="50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u="sng">
                <a:solidFill>
                  <a:schemeClr val="hlink"/>
                </a:solidFill>
                <a:latin typeface="Roboto"/>
                <a:ea typeface="Roboto"/>
                <a:cs typeface="Roboto"/>
                <a:sym typeface="Roboto"/>
                <a:hlinkClick r:id="rId3"/>
              </a:rPr>
              <a:t>https://www.honestdocs.co/hospitals/siriraj-piyamaharajkarun-hospital</a:t>
            </a:r>
            <a:endParaRPr>
              <a:latin typeface="Roboto"/>
              <a:ea typeface="Roboto"/>
              <a:cs typeface="Roboto"/>
              <a:sym typeface="Roboto"/>
            </a:endParaRPr>
          </a:p>
        </p:txBody>
      </p:sp>
      <p:sp>
        <p:nvSpPr>
          <p:cNvPr id="410" name="Google Shape;410;p22"/>
          <p:cNvSpPr txBox="1"/>
          <p:nvPr>
            <p:ph idx="5" type="ctrTitle"/>
          </p:nvPr>
        </p:nvSpPr>
        <p:spPr>
          <a:xfrm>
            <a:off x="6243013" y="3971375"/>
            <a:ext cx="2196300" cy="50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u="sng">
                <a:solidFill>
                  <a:schemeClr val="hlink"/>
                </a:solidFill>
                <a:latin typeface="Roboto"/>
                <a:ea typeface="Roboto"/>
                <a:cs typeface="Roboto"/>
                <a:sym typeface="Roboto"/>
                <a:hlinkClick r:id="rId4"/>
              </a:rPr>
              <a:t>https://www.honestdocs.co/hospitals/sirindhorn-hospital</a:t>
            </a:r>
            <a:endParaRPr>
              <a:latin typeface="Roboto"/>
              <a:ea typeface="Roboto"/>
              <a:cs typeface="Roboto"/>
              <a:sym typeface="Roboto"/>
            </a:endParaRPr>
          </a:p>
        </p:txBody>
      </p:sp>
      <p:sp>
        <p:nvSpPr>
          <p:cNvPr id="411" name="Google Shape;411;p22"/>
          <p:cNvSpPr txBox="1"/>
          <p:nvPr>
            <p:ph idx="5" type="ctrTitle"/>
          </p:nvPr>
        </p:nvSpPr>
        <p:spPr>
          <a:xfrm>
            <a:off x="3400350" y="3971375"/>
            <a:ext cx="2343300" cy="50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u="sng">
                <a:solidFill>
                  <a:schemeClr val="hlink"/>
                </a:solidFill>
                <a:latin typeface="Roboto"/>
                <a:ea typeface="Roboto"/>
                <a:cs typeface="Roboto"/>
                <a:sym typeface="Roboto"/>
                <a:hlinkClick r:id="rId5"/>
              </a:rPr>
              <a:t>https://www.honestdocs.co/hospitals/police-general-hospital</a:t>
            </a:r>
            <a:endParaRPr>
              <a:latin typeface="Roboto"/>
              <a:ea typeface="Roboto"/>
              <a:cs typeface="Roboto"/>
              <a:sym typeface="Roboto"/>
            </a:endParaRPr>
          </a:p>
        </p:txBody>
      </p:sp>
      <p:sp>
        <p:nvSpPr>
          <p:cNvPr id="412" name="Google Shape;412;p22"/>
          <p:cNvSpPr txBox="1"/>
          <p:nvPr>
            <p:ph idx="4294967295" type="title"/>
          </p:nvPr>
        </p:nvSpPr>
        <p:spPr>
          <a:xfrm>
            <a:off x="1267025" y="2458050"/>
            <a:ext cx="995100" cy="6828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a:t>
            </a:r>
            <a:endParaRPr/>
          </a:p>
        </p:txBody>
      </p:sp>
      <p:sp>
        <p:nvSpPr>
          <p:cNvPr id="413" name="Google Shape;413;p22"/>
          <p:cNvSpPr txBox="1"/>
          <p:nvPr>
            <p:ph idx="4294967295" type="title"/>
          </p:nvPr>
        </p:nvSpPr>
        <p:spPr>
          <a:xfrm>
            <a:off x="6960713" y="2449175"/>
            <a:ext cx="837300" cy="502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a:t>
            </a:r>
            <a:endParaRPr/>
          </a:p>
        </p:txBody>
      </p:sp>
      <p:sp>
        <p:nvSpPr>
          <p:cNvPr id="414" name="Google Shape;414;p22"/>
          <p:cNvSpPr txBox="1"/>
          <p:nvPr>
            <p:ph idx="4294967295" type="title"/>
          </p:nvPr>
        </p:nvSpPr>
        <p:spPr>
          <a:xfrm>
            <a:off x="4072552" y="2458050"/>
            <a:ext cx="995100" cy="6828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a:t>
            </a:r>
            <a:endParaRPr/>
          </a:p>
        </p:txBody>
      </p:sp>
      <p:sp>
        <p:nvSpPr>
          <p:cNvPr id="415" name="Google Shape;415;p22"/>
          <p:cNvSpPr txBox="1"/>
          <p:nvPr>
            <p:ph idx="5" type="ctrTitle"/>
          </p:nvPr>
        </p:nvSpPr>
        <p:spPr>
          <a:xfrm>
            <a:off x="1230700" y="2090075"/>
            <a:ext cx="10944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rPr>
              <a:t>COMMENTS</a:t>
            </a:r>
            <a:endParaRPr>
              <a:solidFill>
                <a:srgbClr val="48FFD5"/>
              </a:solidFill>
            </a:endParaRPr>
          </a:p>
        </p:txBody>
      </p:sp>
      <p:sp>
        <p:nvSpPr>
          <p:cNvPr id="416" name="Google Shape;416;p22"/>
          <p:cNvSpPr txBox="1"/>
          <p:nvPr>
            <p:ph idx="5" type="ctrTitle"/>
          </p:nvPr>
        </p:nvSpPr>
        <p:spPr>
          <a:xfrm>
            <a:off x="4022838" y="2090075"/>
            <a:ext cx="10944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rPr>
              <a:t>COMMENTS</a:t>
            </a:r>
            <a:endParaRPr>
              <a:solidFill>
                <a:srgbClr val="48FFD5"/>
              </a:solidFill>
            </a:endParaRPr>
          </a:p>
        </p:txBody>
      </p:sp>
      <p:sp>
        <p:nvSpPr>
          <p:cNvPr id="417" name="Google Shape;417;p22"/>
          <p:cNvSpPr txBox="1"/>
          <p:nvPr>
            <p:ph idx="5" type="ctrTitle"/>
          </p:nvPr>
        </p:nvSpPr>
        <p:spPr>
          <a:xfrm>
            <a:off x="6815000" y="2090100"/>
            <a:ext cx="10944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rPr>
              <a:t>COMMENTS</a:t>
            </a:r>
            <a:endParaRPr>
              <a:solidFill>
                <a:srgbClr val="48FFD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421" name="Shape 421"/>
        <p:cNvGrpSpPr/>
        <p:nvPr/>
      </p:nvGrpSpPr>
      <p:grpSpPr>
        <a:xfrm>
          <a:off x="0" y="0"/>
          <a:ext cx="0" cy="0"/>
          <a:chOff x="0" y="0"/>
          <a:chExt cx="0" cy="0"/>
        </a:xfrm>
      </p:grpSpPr>
      <p:sp>
        <p:nvSpPr>
          <p:cNvPr id="422" name="Google Shape;422;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WEB SCRAPING : Process</a:t>
            </a:r>
            <a:endParaRPr>
              <a:solidFill>
                <a:srgbClr val="FFFFFF"/>
              </a:solidFill>
            </a:endParaRPr>
          </a:p>
        </p:txBody>
      </p:sp>
      <p:sp>
        <p:nvSpPr>
          <p:cNvPr id="423" name="Google Shape;423;p23"/>
          <p:cNvSpPr/>
          <p:nvPr/>
        </p:nvSpPr>
        <p:spPr>
          <a:xfrm>
            <a:off x="797475" y="1641475"/>
            <a:ext cx="780900" cy="780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3603625" y="2055875"/>
            <a:ext cx="2009700" cy="20097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6572250" y="2057400"/>
            <a:ext cx="1419300" cy="14193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23"/>
          <p:cNvCxnSpPr>
            <a:stCxn id="423" idx="6"/>
            <a:endCxn id="424" idx="2"/>
          </p:cNvCxnSpPr>
          <p:nvPr/>
        </p:nvCxnSpPr>
        <p:spPr>
          <a:xfrm>
            <a:off x="1578375" y="2031925"/>
            <a:ext cx="2025300" cy="1028700"/>
          </a:xfrm>
          <a:prstGeom prst="straightConnector1">
            <a:avLst/>
          </a:prstGeom>
          <a:noFill/>
          <a:ln cap="flat" cmpd="sng" w="28575">
            <a:solidFill>
              <a:srgbClr val="48FFD5"/>
            </a:solidFill>
            <a:prstDash val="solid"/>
            <a:round/>
            <a:headEnd len="med" w="med" type="none"/>
            <a:tailEnd len="med" w="med" type="none"/>
          </a:ln>
        </p:spPr>
      </p:cxnSp>
      <p:cxnSp>
        <p:nvCxnSpPr>
          <p:cNvPr id="427" name="Google Shape;427;p23"/>
          <p:cNvCxnSpPr>
            <a:stCxn id="424" idx="6"/>
          </p:cNvCxnSpPr>
          <p:nvPr/>
        </p:nvCxnSpPr>
        <p:spPr>
          <a:xfrm flipH="1" rot="10800000">
            <a:off x="5613325" y="2600225"/>
            <a:ext cx="1339800" cy="460500"/>
          </a:xfrm>
          <a:prstGeom prst="straightConnector1">
            <a:avLst/>
          </a:prstGeom>
          <a:noFill/>
          <a:ln cap="flat" cmpd="sng" w="28575">
            <a:solidFill>
              <a:srgbClr val="48FFD5"/>
            </a:solidFill>
            <a:prstDash val="solid"/>
            <a:round/>
            <a:headEnd len="med" w="med" type="none"/>
            <a:tailEnd len="med" w="med" type="none"/>
          </a:ln>
        </p:spPr>
      </p:cxnSp>
      <p:cxnSp>
        <p:nvCxnSpPr>
          <p:cNvPr id="428" name="Google Shape;428;p23"/>
          <p:cNvCxnSpPr/>
          <p:nvPr/>
        </p:nvCxnSpPr>
        <p:spPr>
          <a:xfrm rot="10800000">
            <a:off x="7638600" y="2714625"/>
            <a:ext cx="1734000" cy="1181100"/>
          </a:xfrm>
          <a:prstGeom prst="straightConnector1">
            <a:avLst/>
          </a:prstGeom>
          <a:noFill/>
          <a:ln cap="flat" cmpd="sng" w="28575">
            <a:solidFill>
              <a:srgbClr val="48FFD5"/>
            </a:solidFill>
            <a:prstDash val="solid"/>
            <a:round/>
            <a:headEnd len="med" w="med" type="none"/>
            <a:tailEnd len="med" w="med" type="none"/>
          </a:ln>
        </p:spPr>
      </p:cxnSp>
      <p:sp>
        <p:nvSpPr>
          <p:cNvPr id="429" name="Google Shape;429;p23"/>
          <p:cNvSpPr txBox="1"/>
          <p:nvPr>
            <p:ph idx="4294967295" type="ctrTitle"/>
          </p:nvPr>
        </p:nvSpPr>
        <p:spPr>
          <a:xfrm>
            <a:off x="3570500" y="3006458"/>
            <a:ext cx="2076000" cy="7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SCRAPER</a:t>
            </a:r>
            <a:br>
              <a:rPr lang="es" sz="1400">
                <a:solidFill>
                  <a:srgbClr val="0E2A47"/>
                </a:solidFill>
              </a:rPr>
            </a:br>
            <a:r>
              <a:rPr lang="es" sz="1400">
                <a:solidFill>
                  <a:srgbClr val="0E2A47"/>
                </a:solidFill>
              </a:rPr>
              <a:t>AND</a:t>
            </a:r>
            <a:br>
              <a:rPr lang="es" sz="1400">
                <a:solidFill>
                  <a:srgbClr val="0E2A47"/>
                </a:solidFill>
              </a:rPr>
            </a:br>
            <a:r>
              <a:rPr lang="es" sz="1400">
                <a:solidFill>
                  <a:srgbClr val="0E2A47"/>
                </a:solidFill>
              </a:rPr>
              <a:t>TRANSLATION</a:t>
            </a:r>
            <a:br>
              <a:rPr lang="es" sz="1400">
                <a:solidFill>
                  <a:srgbClr val="0E2A47"/>
                </a:solidFill>
              </a:rPr>
            </a:br>
            <a:endParaRPr sz="1400">
              <a:solidFill>
                <a:srgbClr val="0E2A47"/>
              </a:solidFill>
            </a:endParaRPr>
          </a:p>
        </p:txBody>
      </p:sp>
      <p:sp>
        <p:nvSpPr>
          <p:cNvPr id="430" name="Google Shape;430;p23"/>
          <p:cNvSpPr txBox="1"/>
          <p:nvPr>
            <p:ph idx="4294967295" type="ctrTitle"/>
          </p:nvPr>
        </p:nvSpPr>
        <p:spPr>
          <a:xfrm>
            <a:off x="6243900" y="2822758"/>
            <a:ext cx="2076000" cy="7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CSV FILE</a:t>
            </a:r>
            <a:br>
              <a:rPr lang="es" sz="1400">
                <a:solidFill>
                  <a:srgbClr val="0E2A47"/>
                </a:solidFill>
              </a:rPr>
            </a:br>
            <a:endParaRPr sz="1400">
              <a:solidFill>
                <a:srgbClr val="0E2A47"/>
              </a:solidFill>
            </a:endParaRPr>
          </a:p>
        </p:txBody>
      </p:sp>
      <p:sp>
        <p:nvSpPr>
          <p:cNvPr id="431" name="Google Shape;431;p23"/>
          <p:cNvSpPr txBox="1"/>
          <p:nvPr>
            <p:ph idx="4294967295" type="subTitle"/>
          </p:nvPr>
        </p:nvSpPr>
        <p:spPr>
          <a:xfrm>
            <a:off x="245925" y="2337450"/>
            <a:ext cx="1884000" cy="29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900"/>
              <a:t>Siriraj Piyamaharajkarun Hospital</a:t>
            </a:r>
            <a:endParaRPr sz="900"/>
          </a:p>
          <a:p>
            <a:pPr indent="0" lvl="0" marL="0" rtl="0" algn="ctr">
              <a:spcBef>
                <a:spcPts val="1600"/>
              </a:spcBef>
              <a:spcAft>
                <a:spcPts val="0"/>
              </a:spcAft>
              <a:buClr>
                <a:schemeClr val="dk1"/>
              </a:buClr>
              <a:buSzPts val="1100"/>
              <a:buFont typeface="Arial"/>
              <a:buNone/>
            </a:pPr>
            <a:r>
              <a:t/>
            </a:r>
            <a:endParaRPr sz="900"/>
          </a:p>
          <a:p>
            <a:pPr indent="0" lvl="0" marL="0" rtl="0" algn="ctr">
              <a:spcBef>
                <a:spcPts val="1600"/>
              </a:spcBef>
              <a:spcAft>
                <a:spcPts val="1600"/>
              </a:spcAft>
              <a:buNone/>
            </a:pPr>
            <a:r>
              <a:t/>
            </a:r>
            <a:endParaRPr sz="900"/>
          </a:p>
        </p:txBody>
      </p:sp>
      <p:sp>
        <p:nvSpPr>
          <p:cNvPr id="432" name="Google Shape;432;p23"/>
          <p:cNvSpPr txBox="1"/>
          <p:nvPr>
            <p:ph idx="4294967295" type="subTitle"/>
          </p:nvPr>
        </p:nvSpPr>
        <p:spPr>
          <a:xfrm>
            <a:off x="6079500" y="3408250"/>
            <a:ext cx="2404800" cy="60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1. </a:t>
            </a:r>
            <a:r>
              <a:rPr lang="es" sz="900"/>
              <a:t>en-comment_police-general-hospital.csv</a:t>
            </a:r>
            <a:br>
              <a:rPr lang="es" sz="900"/>
            </a:br>
            <a:r>
              <a:rPr lang="es" sz="900"/>
              <a:t>2. en-comment_sirindhorn-hospital.csv</a:t>
            </a:r>
            <a:br>
              <a:rPr lang="es" sz="900"/>
            </a:br>
            <a:r>
              <a:rPr lang="es" sz="900"/>
              <a:t>3. en-comment_siriraj-piya-hospital.csv</a:t>
            </a:r>
            <a:endParaRPr sz="900">
              <a:solidFill>
                <a:srgbClr val="FFFFFF"/>
              </a:solidFill>
            </a:endParaRPr>
          </a:p>
        </p:txBody>
      </p:sp>
      <p:cxnSp>
        <p:nvCxnSpPr>
          <p:cNvPr id="433" name="Google Shape;433;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434" name="Google Shape;434;p23"/>
          <p:cNvGrpSpPr/>
          <p:nvPr/>
        </p:nvGrpSpPr>
        <p:grpSpPr>
          <a:xfrm>
            <a:off x="917923" y="1761929"/>
            <a:ext cx="540005" cy="540000"/>
            <a:chOff x="-23615075" y="3148525"/>
            <a:chExt cx="295375" cy="296150"/>
          </a:xfrm>
        </p:grpSpPr>
        <p:sp>
          <p:nvSpPr>
            <p:cNvPr id="435" name="Google Shape;435;p2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3"/>
          <p:cNvSpPr/>
          <p:nvPr/>
        </p:nvSpPr>
        <p:spPr>
          <a:xfrm>
            <a:off x="797475" y="2670275"/>
            <a:ext cx="780900" cy="780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23"/>
          <p:cNvGrpSpPr/>
          <p:nvPr/>
        </p:nvGrpSpPr>
        <p:grpSpPr>
          <a:xfrm>
            <a:off x="917923" y="2790729"/>
            <a:ext cx="540005" cy="540000"/>
            <a:chOff x="-23615075" y="3148525"/>
            <a:chExt cx="295375" cy="296150"/>
          </a:xfrm>
        </p:grpSpPr>
        <p:sp>
          <p:nvSpPr>
            <p:cNvPr id="441" name="Google Shape;441;p2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3"/>
          <p:cNvSpPr/>
          <p:nvPr/>
        </p:nvSpPr>
        <p:spPr>
          <a:xfrm>
            <a:off x="797475" y="3699075"/>
            <a:ext cx="780900" cy="780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23"/>
          <p:cNvGrpSpPr/>
          <p:nvPr/>
        </p:nvGrpSpPr>
        <p:grpSpPr>
          <a:xfrm>
            <a:off x="917923" y="3819529"/>
            <a:ext cx="540005" cy="540000"/>
            <a:chOff x="-23615075" y="3148525"/>
            <a:chExt cx="295375" cy="296150"/>
          </a:xfrm>
        </p:grpSpPr>
        <p:sp>
          <p:nvSpPr>
            <p:cNvPr id="447" name="Google Shape;447;p2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3"/>
          <p:cNvSpPr txBox="1"/>
          <p:nvPr>
            <p:ph idx="4294967295" type="subTitle"/>
          </p:nvPr>
        </p:nvSpPr>
        <p:spPr>
          <a:xfrm>
            <a:off x="588825" y="3366250"/>
            <a:ext cx="1198200" cy="29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900"/>
              <a:t>Sirindhorn </a:t>
            </a:r>
            <a:r>
              <a:rPr lang="es" sz="900"/>
              <a:t>Hospital</a:t>
            </a:r>
            <a:endParaRPr sz="900"/>
          </a:p>
          <a:p>
            <a:pPr indent="0" lvl="0" marL="0" rtl="0" algn="ctr">
              <a:spcBef>
                <a:spcPts val="1600"/>
              </a:spcBef>
              <a:spcAft>
                <a:spcPts val="0"/>
              </a:spcAft>
              <a:buNone/>
            </a:pPr>
            <a:r>
              <a:t/>
            </a:r>
            <a:endParaRPr sz="900"/>
          </a:p>
          <a:p>
            <a:pPr indent="0" lvl="0" marL="0" rtl="0" algn="ctr">
              <a:spcBef>
                <a:spcPts val="1600"/>
              </a:spcBef>
              <a:spcAft>
                <a:spcPts val="1600"/>
              </a:spcAft>
              <a:buNone/>
            </a:pPr>
            <a:r>
              <a:t/>
            </a:r>
            <a:endParaRPr sz="900"/>
          </a:p>
        </p:txBody>
      </p:sp>
      <p:sp>
        <p:nvSpPr>
          <p:cNvPr id="452" name="Google Shape;452;p23"/>
          <p:cNvSpPr txBox="1"/>
          <p:nvPr>
            <p:ph idx="4294967295" type="subTitle"/>
          </p:nvPr>
        </p:nvSpPr>
        <p:spPr>
          <a:xfrm>
            <a:off x="490875" y="4395375"/>
            <a:ext cx="1394100" cy="29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900"/>
              <a:t>Police General </a:t>
            </a:r>
            <a:r>
              <a:rPr lang="es" sz="900"/>
              <a:t>Hospital</a:t>
            </a:r>
            <a:endParaRPr sz="900"/>
          </a:p>
          <a:p>
            <a:pPr indent="0" lvl="0" marL="0" rtl="0" algn="ctr">
              <a:spcBef>
                <a:spcPts val="1600"/>
              </a:spcBef>
              <a:spcAft>
                <a:spcPts val="0"/>
              </a:spcAft>
              <a:buNone/>
            </a:pPr>
            <a:r>
              <a:t/>
            </a:r>
            <a:endParaRPr sz="900"/>
          </a:p>
          <a:p>
            <a:pPr indent="0" lvl="0" marL="0" rtl="0" algn="ctr">
              <a:spcBef>
                <a:spcPts val="1600"/>
              </a:spcBef>
              <a:spcAft>
                <a:spcPts val="1600"/>
              </a:spcAft>
              <a:buNone/>
            </a:pPr>
            <a:r>
              <a:t/>
            </a:r>
            <a:endParaRPr sz="900"/>
          </a:p>
        </p:txBody>
      </p:sp>
      <p:cxnSp>
        <p:nvCxnSpPr>
          <p:cNvPr id="453" name="Google Shape;453;p23"/>
          <p:cNvCxnSpPr>
            <a:stCxn id="439" idx="6"/>
            <a:endCxn id="424" idx="2"/>
          </p:cNvCxnSpPr>
          <p:nvPr/>
        </p:nvCxnSpPr>
        <p:spPr>
          <a:xfrm>
            <a:off x="1578375" y="3060725"/>
            <a:ext cx="2025300" cy="0"/>
          </a:xfrm>
          <a:prstGeom prst="straightConnector1">
            <a:avLst/>
          </a:prstGeom>
          <a:noFill/>
          <a:ln cap="flat" cmpd="sng" w="28575">
            <a:solidFill>
              <a:srgbClr val="48FFD5"/>
            </a:solidFill>
            <a:prstDash val="solid"/>
            <a:round/>
            <a:headEnd len="med" w="med" type="none"/>
            <a:tailEnd len="med" w="med" type="none"/>
          </a:ln>
        </p:spPr>
      </p:cxnSp>
      <p:cxnSp>
        <p:nvCxnSpPr>
          <p:cNvPr id="454" name="Google Shape;454;p23"/>
          <p:cNvCxnSpPr>
            <a:stCxn id="445" idx="6"/>
            <a:endCxn id="424" idx="2"/>
          </p:cNvCxnSpPr>
          <p:nvPr/>
        </p:nvCxnSpPr>
        <p:spPr>
          <a:xfrm flipH="1" rot="10800000">
            <a:off x="1578375" y="3060825"/>
            <a:ext cx="2025300" cy="1028700"/>
          </a:xfrm>
          <a:prstGeom prst="straightConnector1">
            <a:avLst/>
          </a:prstGeom>
          <a:noFill/>
          <a:ln cap="flat" cmpd="sng" w="28575">
            <a:solidFill>
              <a:srgbClr val="48FFD5"/>
            </a:solidFill>
            <a:prstDash val="solid"/>
            <a:round/>
            <a:headEnd len="med" w="med" type="none"/>
            <a:tailEnd len="med" w="med" type="none"/>
          </a:ln>
        </p:spPr>
      </p:cxnSp>
      <p:sp>
        <p:nvSpPr>
          <p:cNvPr id="455" name="Google Shape;455;p23"/>
          <p:cNvSpPr/>
          <p:nvPr/>
        </p:nvSpPr>
        <p:spPr>
          <a:xfrm rot="2032161">
            <a:off x="2523325" y="2473644"/>
            <a:ext cx="249650" cy="196203"/>
          </a:xfrm>
          <a:custGeom>
            <a:rect b="b" l="l" r="r" t="t"/>
            <a:pathLst>
              <a:path extrusionOk="0" h="2057" w="1956">
                <a:moveTo>
                  <a:pt x="109" y="1"/>
                </a:moveTo>
                <a:lnTo>
                  <a:pt x="1075" y="975"/>
                </a:lnTo>
                <a:lnTo>
                  <a:pt x="1" y="2056"/>
                </a:lnTo>
                <a:lnTo>
                  <a:pt x="859" y="2056"/>
                </a:lnTo>
                <a:lnTo>
                  <a:pt x="1955" y="975"/>
                </a:lnTo>
                <a:lnTo>
                  <a:pt x="97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rot="-67">
            <a:off x="2523337" y="2962618"/>
            <a:ext cx="249649" cy="196202"/>
          </a:xfrm>
          <a:custGeom>
            <a:rect b="b" l="l" r="r" t="t"/>
            <a:pathLst>
              <a:path extrusionOk="0" h="2057" w="1956">
                <a:moveTo>
                  <a:pt x="109" y="1"/>
                </a:moveTo>
                <a:lnTo>
                  <a:pt x="1075" y="975"/>
                </a:lnTo>
                <a:lnTo>
                  <a:pt x="1" y="2056"/>
                </a:lnTo>
                <a:lnTo>
                  <a:pt x="859" y="2056"/>
                </a:lnTo>
                <a:lnTo>
                  <a:pt x="1955" y="975"/>
                </a:lnTo>
                <a:lnTo>
                  <a:pt x="97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rot="-1555217">
            <a:off x="2574543" y="3437579"/>
            <a:ext cx="241558" cy="207053"/>
          </a:xfrm>
          <a:custGeom>
            <a:rect b="b" l="l" r="r" t="t"/>
            <a:pathLst>
              <a:path extrusionOk="0" h="2057" w="1956">
                <a:moveTo>
                  <a:pt x="109" y="1"/>
                </a:moveTo>
                <a:lnTo>
                  <a:pt x="1075" y="975"/>
                </a:lnTo>
                <a:lnTo>
                  <a:pt x="1" y="2056"/>
                </a:lnTo>
                <a:lnTo>
                  <a:pt x="859" y="2056"/>
                </a:lnTo>
                <a:lnTo>
                  <a:pt x="1955" y="975"/>
                </a:lnTo>
                <a:lnTo>
                  <a:pt x="97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23"/>
          <p:cNvGrpSpPr/>
          <p:nvPr/>
        </p:nvGrpSpPr>
        <p:grpSpPr>
          <a:xfrm>
            <a:off x="4226070" y="2394621"/>
            <a:ext cx="764825" cy="662715"/>
            <a:chOff x="-3030525" y="3973150"/>
            <a:chExt cx="293025" cy="257575"/>
          </a:xfrm>
        </p:grpSpPr>
        <p:sp>
          <p:nvSpPr>
            <p:cNvPr id="459" name="Google Shape;459;p2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3"/>
          <p:cNvSpPr txBox="1"/>
          <p:nvPr>
            <p:ph idx="4294967295" type="subTitle"/>
          </p:nvPr>
        </p:nvSpPr>
        <p:spPr>
          <a:xfrm rot="1584842">
            <a:off x="1641232" y="2019137"/>
            <a:ext cx="1068889" cy="297443"/>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900"/>
              <a:t>siriraj-piya.ipynb</a:t>
            </a:r>
            <a:endParaRPr sz="900"/>
          </a:p>
          <a:p>
            <a:pPr indent="0" lvl="0" marL="0" rtl="0" algn="ctr">
              <a:spcBef>
                <a:spcPts val="1600"/>
              </a:spcBef>
              <a:spcAft>
                <a:spcPts val="0"/>
              </a:spcAft>
              <a:buNone/>
            </a:pPr>
            <a:r>
              <a:t/>
            </a:r>
            <a:endParaRPr sz="900"/>
          </a:p>
          <a:p>
            <a:pPr indent="0" lvl="0" marL="0" rtl="0" algn="ctr">
              <a:spcBef>
                <a:spcPts val="1600"/>
              </a:spcBef>
              <a:spcAft>
                <a:spcPts val="1600"/>
              </a:spcAft>
              <a:buNone/>
            </a:pPr>
            <a:r>
              <a:t/>
            </a:r>
            <a:endParaRPr sz="900"/>
          </a:p>
        </p:txBody>
      </p:sp>
      <p:sp>
        <p:nvSpPr>
          <p:cNvPr id="462" name="Google Shape;462;p23"/>
          <p:cNvSpPr txBox="1"/>
          <p:nvPr>
            <p:ph idx="4294967295" type="subTitle"/>
          </p:nvPr>
        </p:nvSpPr>
        <p:spPr>
          <a:xfrm rot="-1561955">
            <a:off x="1457952" y="3562967"/>
            <a:ext cx="1198271" cy="297186"/>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900"/>
              <a:t>police-general</a:t>
            </a:r>
            <a:r>
              <a:rPr lang="es" sz="900"/>
              <a:t>.ipynb</a:t>
            </a:r>
            <a:endParaRPr sz="900"/>
          </a:p>
          <a:p>
            <a:pPr indent="0" lvl="0" marL="0" rtl="0" algn="ctr">
              <a:spcBef>
                <a:spcPts val="1600"/>
              </a:spcBef>
              <a:spcAft>
                <a:spcPts val="0"/>
              </a:spcAft>
              <a:buNone/>
            </a:pPr>
            <a:r>
              <a:t/>
            </a:r>
            <a:endParaRPr sz="900"/>
          </a:p>
          <a:p>
            <a:pPr indent="0" lvl="0" marL="0" rtl="0" algn="ctr">
              <a:spcBef>
                <a:spcPts val="1600"/>
              </a:spcBef>
              <a:spcAft>
                <a:spcPts val="1600"/>
              </a:spcAft>
              <a:buNone/>
            </a:pPr>
            <a:r>
              <a:t/>
            </a:r>
            <a:endParaRPr sz="900"/>
          </a:p>
        </p:txBody>
      </p:sp>
      <p:sp>
        <p:nvSpPr>
          <p:cNvPr id="463" name="Google Shape;463;p23"/>
          <p:cNvSpPr txBox="1"/>
          <p:nvPr>
            <p:ph idx="4294967295" type="subTitle"/>
          </p:nvPr>
        </p:nvSpPr>
        <p:spPr>
          <a:xfrm>
            <a:off x="1457925" y="2803875"/>
            <a:ext cx="1198200" cy="29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900"/>
              <a:t>sirindhorn</a:t>
            </a:r>
            <a:r>
              <a:rPr lang="es" sz="900"/>
              <a:t>.ipynb</a:t>
            </a:r>
            <a:endParaRPr sz="900"/>
          </a:p>
          <a:p>
            <a:pPr indent="0" lvl="0" marL="0" rtl="0" algn="ctr">
              <a:spcBef>
                <a:spcPts val="1600"/>
              </a:spcBef>
              <a:spcAft>
                <a:spcPts val="0"/>
              </a:spcAft>
              <a:buNone/>
            </a:pPr>
            <a:r>
              <a:t/>
            </a:r>
            <a:endParaRPr sz="900"/>
          </a:p>
          <a:p>
            <a:pPr indent="0" lvl="0" marL="0" rtl="0" algn="ctr">
              <a:spcBef>
                <a:spcPts val="1600"/>
              </a:spcBef>
              <a:spcAft>
                <a:spcPts val="1600"/>
              </a:spcAft>
              <a:buNone/>
            </a:pPr>
            <a:r>
              <a:t/>
            </a:r>
            <a:endParaRPr sz="900"/>
          </a:p>
        </p:txBody>
      </p:sp>
      <p:grpSp>
        <p:nvGrpSpPr>
          <p:cNvPr id="464" name="Google Shape;464;p23"/>
          <p:cNvGrpSpPr/>
          <p:nvPr/>
        </p:nvGrpSpPr>
        <p:grpSpPr>
          <a:xfrm>
            <a:off x="7023706" y="2337447"/>
            <a:ext cx="544294" cy="544305"/>
            <a:chOff x="-3771675" y="3971775"/>
            <a:chExt cx="291300" cy="292025"/>
          </a:xfrm>
        </p:grpSpPr>
        <p:sp>
          <p:nvSpPr>
            <p:cNvPr id="465" name="Google Shape;465;p2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23"/>
          <p:cNvSpPr/>
          <p:nvPr/>
        </p:nvSpPr>
        <p:spPr>
          <a:xfrm rot="-1555217">
            <a:off x="5972018" y="2833117"/>
            <a:ext cx="241558" cy="207053"/>
          </a:xfrm>
          <a:custGeom>
            <a:rect b="b" l="l" r="r" t="t"/>
            <a:pathLst>
              <a:path extrusionOk="0" h="2057" w="1956">
                <a:moveTo>
                  <a:pt x="109" y="1"/>
                </a:moveTo>
                <a:lnTo>
                  <a:pt x="1075" y="975"/>
                </a:lnTo>
                <a:lnTo>
                  <a:pt x="1" y="2056"/>
                </a:lnTo>
                <a:lnTo>
                  <a:pt x="859" y="2056"/>
                </a:lnTo>
                <a:lnTo>
                  <a:pt x="1955" y="975"/>
                </a:lnTo>
                <a:lnTo>
                  <a:pt x="97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24"/>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WEB SCRAPING : Challenge</a:t>
            </a:r>
            <a:endParaRPr/>
          </a:p>
        </p:txBody>
      </p:sp>
      <p:sp>
        <p:nvSpPr>
          <p:cNvPr id="476" name="Google Shape;476;p24"/>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Remove emojis from patient comments</a:t>
            </a:r>
            <a:endParaRPr sz="900"/>
          </a:p>
        </p:txBody>
      </p:sp>
      <p:sp>
        <p:nvSpPr>
          <p:cNvPr id="477" name="Google Shape;477;p24"/>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To avoid an </a:t>
            </a:r>
            <a:r>
              <a:rPr lang="es">
                <a:solidFill>
                  <a:schemeClr val="lt1"/>
                </a:solidFill>
              </a:rPr>
              <a:t>unexpected</a:t>
            </a:r>
            <a:r>
              <a:rPr lang="es">
                <a:solidFill>
                  <a:schemeClr val="lt1"/>
                </a:solidFill>
              </a:rPr>
              <a:t> problem.</a:t>
            </a:r>
            <a:endParaRPr sz="900"/>
          </a:p>
        </p:txBody>
      </p:sp>
      <p:sp>
        <p:nvSpPr>
          <p:cNvPr id="478" name="Google Shape;478;p24"/>
          <p:cNvSpPr txBox="1"/>
          <p:nvPr>
            <p:ph idx="3" type="subTitle"/>
          </p:nvPr>
        </p:nvSpPr>
        <p:spPr>
          <a:xfrm>
            <a:off x="1936375" y="3619725"/>
            <a:ext cx="1394100" cy="6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It cannot run all at once due to limitations of library googletrans</a:t>
            </a:r>
            <a:endParaRPr/>
          </a:p>
        </p:txBody>
      </p:sp>
      <p:sp>
        <p:nvSpPr>
          <p:cNvPr id="479" name="Google Shape;479;p24"/>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solidFill>
                  <a:srgbClr val="48FFD5"/>
                </a:solidFill>
              </a:rPr>
              <a:t>REMOVE EMOJIS</a:t>
            </a:r>
            <a:endParaRPr sz="900">
              <a:solidFill>
                <a:srgbClr val="48FFD5"/>
              </a:solidFill>
            </a:endParaRPr>
          </a:p>
        </p:txBody>
      </p:sp>
      <p:sp>
        <p:nvSpPr>
          <p:cNvPr id="480" name="Google Shape;480;p24"/>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solidFill>
                  <a:srgbClr val="48FFD5"/>
                </a:solidFill>
              </a:rPr>
              <a:t>REMOVE TEXT TOO LONG</a:t>
            </a:r>
            <a:endParaRPr sz="900">
              <a:solidFill>
                <a:srgbClr val="48FFD5"/>
              </a:solidFill>
            </a:endParaRPr>
          </a:p>
        </p:txBody>
      </p:sp>
      <p:sp>
        <p:nvSpPr>
          <p:cNvPr id="481" name="Google Shape;481;p24"/>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solidFill>
                  <a:srgbClr val="48FFD5"/>
                </a:solidFill>
              </a:rPr>
              <a:t>RUN </a:t>
            </a:r>
            <a:r>
              <a:rPr lang="es" sz="900">
                <a:solidFill>
                  <a:srgbClr val="48FFD5"/>
                </a:solidFill>
              </a:rPr>
              <a:t>SEPARATE</a:t>
            </a:r>
            <a:r>
              <a:rPr lang="es" sz="900">
                <a:solidFill>
                  <a:srgbClr val="48FFD5"/>
                </a:solidFill>
              </a:rPr>
              <a:t> FILES</a:t>
            </a:r>
            <a:endParaRPr sz="900">
              <a:solidFill>
                <a:srgbClr val="48FFD5"/>
              </a:solidFill>
            </a:endParaRPr>
          </a:p>
        </p:txBody>
      </p:sp>
      <p:sp>
        <p:nvSpPr>
          <p:cNvPr id="482" name="Google Shape;482;p24"/>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24"/>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499" name="Google Shape;499;p24"/>
          <p:cNvGrpSpPr/>
          <p:nvPr/>
        </p:nvGrpSpPr>
        <p:grpSpPr>
          <a:xfrm>
            <a:off x="2476951" y="2181618"/>
            <a:ext cx="303359" cy="302528"/>
            <a:chOff x="-2571737" y="2403625"/>
            <a:chExt cx="292225" cy="291425"/>
          </a:xfrm>
        </p:grpSpPr>
        <p:sp>
          <p:nvSpPr>
            <p:cNvPr id="500" name="Google Shape;500;p24"/>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24"/>
          <p:cNvSpPr/>
          <p:nvPr/>
        </p:nvSpPr>
        <p:spPr>
          <a:xfrm>
            <a:off x="4412125" y="2181753"/>
            <a:ext cx="313350" cy="302243"/>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25"/>
          <p:cNvSpPr txBox="1"/>
          <p:nvPr>
            <p:ph idx="4" type="ctrTitle"/>
          </p:nvPr>
        </p:nvSpPr>
        <p:spPr>
          <a:xfrm>
            <a:off x="5775150" y="637925"/>
            <a:ext cx="32355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Remove Emojis</a:t>
            </a:r>
            <a:endParaRPr/>
          </a:p>
        </p:txBody>
      </p:sp>
      <p:cxnSp>
        <p:nvCxnSpPr>
          <p:cNvPr id="513" name="Google Shape;513;p25"/>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pic>
        <p:nvPicPr>
          <p:cNvPr id="514" name="Google Shape;514;p25"/>
          <p:cNvPicPr preferRelativeResize="0"/>
          <p:nvPr/>
        </p:nvPicPr>
        <p:blipFill>
          <a:blip r:embed="rId3">
            <a:alphaModFix/>
          </a:blip>
          <a:stretch>
            <a:fillRect/>
          </a:stretch>
        </p:blipFill>
        <p:spPr>
          <a:xfrm>
            <a:off x="7750" y="0"/>
            <a:ext cx="3411326" cy="3058900"/>
          </a:xfrm>
          <a:prstGeom prst="rect">
            <a:avLst/>
          </a:prstGeom>
          <a:noFill/>
          <a:ln cap="flat" cmpd="sng" w="9525">
            <a:solidFill>
              <a:srgbClr val="48FFD5"/>
            </a:solidFill>
            <a:prstDash val="solid"/>
            <a:round/>
            <a:headEnd len="sm" w="sm" type="none"/>
            <a:tailEnd len="sm" w="sm" type="none"/>
          </a:ln>
        </p:spPr>
      </p:pic>
      <p:pic>
        <p:nvPicPr>
          <p:cNvPr id="515" name="Google Shape;515;p25"/>
          <p:cNvPicPr preferRelativeResize="0"/>
          <p:nvPr/>
        </p:nvPicPr>
        <p:blipFill>
          <a:blip r:embed="rId4">
            <a:alphaModFix/>
          </a:blip>
          <a:stretch>
            <a:fillRect/>
          </a:stretch>
        </p:blipFill>
        <p:spPr>
          <a:xfrm>
            <a:off x="7750" y="3074913"/>
            <a:ext cx="9136251" cy="2068587"/>
          </a:xfrm>
          <a:prstGeom prst="rect">
            <a:avLst/>
          </a:prstGeom>
          <a:noFill/>
          <a:ln cap="flat" cmpd="sng" w="9525">
            <a:solidFill>
              <a:srgbClr val="48FFD5"/>
            </a:solidFill>
            <a:prstDash val="solid"/>
            <a:round/>
            <a:headEnd len="sm" w="sm" type="none"/>
            <a:tailEnd len="sm" w="sm" type="none"/>
          </a:ln>
        </p:spPr>
      </p:pic>
      <p:sp>
        <p:nvSpPr>
          <p:cNvPr id="516" name="Google Shape;516;p25"/>
          <p:cNvSpPr txBox="1"/>
          <p:nvPr>
            <p:ph idx="4294967295" type="subTitle"/>
          </p:nvPr>
        </p:nvSpPr>
        <p:spPr>
          <a:xfrm>
            <a:off x="5882725" y="1335950"/>
            <a:ext cx="2803500" cy="387000"/>
          </a:xfrm>
          <a:prstGeom prst="rect">
            <a:avLst/>
          </a:prstGeom>
          <a:solidFill>
            <a:srgbClr val="48FFD5">
              <a:alpha val="41070"/>
            </a:srgbClr>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400"/>
              <a:t>Siriraj Piyamaharajkarun Hospital</a:t>
            </a:r>
            <a:endParaRPr sz="1400"/>
          </a:p>
          <a:p>
            <a:pPr indent="0" lvl="0" marL="0" rtl="0" algn="l">
              <a:spcBef>
                <a:spcPts val="1600"/>
              </a:spcBef>
              <a:spcAft>
                <a:spcPts val="0"/>
              </a:spcAft>
              <a:buClr>
                <a:schemeClr val="dk1"/>
              </a:buClr>
              <a:buSzPts val="1100"/>
              <a:buFont typeface="Arial"/>
              <a:buNone/>
            </a:pPr>
            <a:r>
              <a:t/>
            </a:r>
            <a:endParaRPr sz="900"/>
          </a:p>
          <a:p>
            <a:pPr indent="0" lvl="0" marL="0" rtl="0" algn="l">
              <a:spcBef>
                <a:spcPts val="1600"/>
              </a:spcBef>
              <a:spcAft>
                <a:spcPts val="1600"/>
              </a:spcAft>
              <a:buNone/>
            </a:pPr>
            <a:r>
              <a:t/>
            </a:r>
            <a:endParaRPr sz="900"/>
          </a:p>
        </p:txBody>
      </p:sp>
      <p:sp>
        <p:nvSpPr>
          <p:cNvPr id="517" name="Google Shape;517;p25"/>
          <p:cNvSpPr txBox="1"/>
          <p:nvPr/>
        </p:nvSpPr>
        <p:spPr>
          <a:xfrm>
            <a:off x="5372350" y="1922275"/>
            <a:ext cx="37908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FFFFFF"/>
                </a:solidFill>
                <a:latin typeface="Roboto Light"/>
                <a:ea typeface="Roboto Light"/>
                <a:cs typeface="Roboto Light"/>
                <a:sym typeface="Roboto Light"/>
              </a:rPr>
              <a:t>- </a:t>
            </a:r>
            <a:r>
              <a:rPr lang="es" sz="1100">
                <a:solidFill>
                  <a:srgbClr val="FFFFFF"/>
                </a:solidFill>
                <a:latin typeface="Roboto Light"/>
                <a:ea typeface="Roboto Light"/>
                <a:cs typeface="Roboto Light"/>
                <a:sym typeface="Roboto Light"/>
              </a:rPr>
              <a:t>Remove emojis from patient comments at index 394</a:t>
            </a:r>
            <a:br>
              <a:rPr lang="es" sz="1100">
                <a:solidFill>
                  <a:srgbClr val="FFFFFF"/>
                </a:solidFill>
                <a:latin typeface="Roboto Light"/>
                <a:ea typeface="Roboto Light"/>
                <a:cs typeface="Roboto Light"/>
                <a:sym typeface="Roboto Light"/>
              </a:rPr>
            </a:br>
            <a:r>
              <a:rPr lang="es" sz="1100">
                <a:solidFill>
                  <a:srgbClr val="FFFFFF"/>
                </a:solidFill>
                <a:latin typeface="Roboto Light"/>
                <a:ea typeface="Roboto Light"/>
                <a:cs typeface="Roboto Light"/>
                <a:sym typeface="Roboto Light"/>
              </a:rPr>
              <a:t>  or 365th comment</a:t>
            </a:r>
            <a:endParaRPr sz="1100">
              <a:solidFill>
                <a:srgbClr val="FFFFFF"/>
              </a:solidFill>
              <a:latin typeface="Roboto Light"/>
              <a:ea typeface="Roboto Light"/>
              <a:cs typeface="Roboto Light"/>
              <a:sym typeface="Roboto Light"/>
            </a:endParaRPr>
          </a:p>
        </p:txBody>
      </p:sp>
      <p:sp>
        <p:nvSpPr>
          <p:cNvPr id="518" name="Google Shape;518;p25"/>
          <p:cNvSpPr txBox="1"/>
          <p:nvPr/>
        </p:nvSpPr>
        <p:spPr>
          <a:xfrm>
            <a:off x="3612894" y="2361550"/>
            <a:ext cx="2076000" cy="19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 sz="900">
                <a:solidFill>
                  <a:srgbClr val="48FFD5"/>
                </a:solidFill>
                <a:latin typeface="Roboto Black"/>
                <a:ea typeface="Roboto Black"/>
                <a:cs typeface="Roboto Black"/>
                <a:sym typeface="Roboto Black"/>
              </a:rPr>
              <a:t>REMOVE EMOJIS</a:t>
            </a:r>
            <a:endParaRPr sz="900">
              <a:solidFill>
                <a:srgbClr val="48FFD5"/>
              </a:solidFill>
              <a:latin typeface="Roboto Black"/>
              <a:ea typeface="Roboto Black"/>
              <a:cs typeface="Roboto Black"/>
              <a:sym typeface="Roboto Black"/>
            </a:endParaRPr>
          </a:p>
        </p:txBody>
      </p:sp>
      <p:sp>
        <p:nvSpPr>
          <p:cNvPr id="519" name="Google Shape;519;p25"/>
          <p:cNvSpPr/>
          <p:nvPr/>
        </p:nvSpPr>
        <p:spPr>
          <a:xfrm>
            <a:off x="4136580" y="738163"/>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3933909" y="1998487"/>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4630823" y="1122546"/>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4286370" y="870564"/>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4195063" y="850242"/>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4491025" y="1039928"/>
            <a:ext cx="313350" cy="302243"/>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528" name="Shape 528"/>
        <p:cNvGrpSpPr/>
        <p:nvPr/>
      </p:nvGrpSpPr>
      <p:grpSpPr>
        <a:xfrm>
          <a:off x="0" y="0"/>
          <a:ext cx="0" cy="0"/>
          <a:chOff x="0" y="0"/>
          <a:chExt cx="0" cy="0"/>
        </a:xfrm>
      </p:grpSpPr>
      <p:sp>
        <p:nvSpPr>
          <p:cNvPr id="529" name="Google Shape;529;p26"/>
          <p:cNvSpPr txBox="1"/>
          <p:nvPr>
            <p:ph idx="4" type="ctrTitle"/>
          </p:nvPr>
        </p:nvSpPr>
        <p:spPr>
          <a:xfrm>
            <a:off x="0" y="152425"/>
            <a:ext cx="3393600" cy="1098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2400">
                <a:solidFill>
                  <a:schemeClr val="lt1"/>
                </a:solidFill>
              </a:rPr>
              <a:t>Remove text too long</a:t>
            </a:r>
            <a:endParaRPr sz="2400">
              <a:solidFill>
                <a:srgbClr val="FFFFFF"/>
              </a:solidFill>
            </a:endParaRPr>
          </a:p>
        </p:txBody>
      </p:sp>
      <p:cxnSp>
        <p:nvCxnSpPr>
          <p:cNvPr id="530" name="Google Shape;530;p26"/>
          <p:cNvCxnSpPr/>
          <p:nvPr/>
        </p:nvCxnSpPr>
        <p:spPr>
          <a:xfrm>
            <a:off x="0" y="1197575"/>
            <a:ext cx="3340500" cy="0"/>
          </a:xfrm>
          <a:prstGeom prst="straightConnector1">
            <a:avLst/>
          </a:prstGeom>
          <a:noFill/>
          <a:ln cap="flat" cmpd="sng" w="9525">
            <a:solidFill>
              <a:srgbClr val="48FFD5"/>
            </a:solidFill>
            <a:prstDash val="solid"/>
            <a:round/>
            <a:headEnd len="med" w="med" type="none"/>
            <a:tailEnd len="med" w="med" type="none"/>
          </a:ln>
        </p:spPr>
      </p:cxnSp>
      <p:sp>
        <p:nvSpPr>
          <p:cNvPr id="531" name="Google Shape;531;p26"/>
          <p:cNvSpPr txBox="1"/>
          <p:nvPr/>
        </p:nvSpPr>
        <p:spPr>
          <a:xfrm>
            <a:off x="556050" y="3635025"/>
            <a:ext cx="2206200" cy="5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Roboto Light"/>
                <a:ea typeface="Roboto Light"/>
                <a:cs typeface="Roboto Light"/>
                <a:sym typeface="Roboto Light"/>
              </a:rPr>
              <a:t>Remove at index 14 t</a:t>
            </a:r>
            <a:r>
              <a:rPr lang="es" sz="1100">
                <a:solidFill>
                  <a:srgbClr val="FFFFFF"/>
                </a:solidFill>
                <a:latin typeface="Roboto Light"/>
                <a:ea typeface="Roboto Light"/>
                <a:cs typeface="Roboto Light"/>
                <a:sym typeface="Roboto Light"/>
              </a:rPr>
              <a:t>o avoid </a:t>
            </a:r>
            <a:endParaRPr sz="1100">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s" sz="1100">
                <a:solidFill>
                  <a:srgbClr val="FFFFFF"/>
                </a:solidFill>
                <a:latin typeface="Roboto Light"/>
                <a:ea typeface="Roboto Light"/>
                <a:cs typeface="Roboto Light"/>
                <a:sym typeface="Roboto Light"/>
              </a:rPr>
              <a:t>an unexpected problem.</a:t>
            </a:r>
            <a:endParaRPr sz="1100">
              <a:solidFill>
                <a:srgbClr val="FFFFFF"/>
              </a:solidFill>
              <a:latin typeface="Roboto Light"/>
              <a:ea typeface="Roboto Light"/>
              <a:cs typeface="Roboto Light"/>
              <a:sym typeface="Roboto Light"/>
            </a:endParaRPr>
          </a:p>
        </p:txBody>
      </p:sp>
      <p:sp>
        <p:nvSpPr>
          <p:cNvPr id="532" name="Google Shape;532;p26"/>
          <p:cNvSpPr txBox="1"/>
          <p:nvPr/>
        </p:nvSpPr>
        <p:spPr>
          <a:xfrm>
            <a:off x="632256" y="3518675"/>
            <a:ext cx="2076000" cy="19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 sz="900">
                <a:solidFill>
                  <a:srgbClr val="48FFD5"/>
                </a:solidFill>
                <a:latin typeface="Roboto Black"/>
                <a:ea typeface="Roboto Black"/>
                <a:cs typeface="Roboto Black"/>
                <a:sym typeface="Roboto Black"/>
              </a:rPr>
              <a:t>REMOVE TEXT TOO LONG</a:t>
            </a:r>
            <a:endParaRPr sz="900">
              <a:solidFill>
                <a:srgbClr val="48FFD5"/>
              </a:solidFill>
              <a:latin typeface="Roboto Black"/>
              <a:ea typeface="Roboto Black"/>
              <a:cs typeface="Roboto Black"/>
              <a:sym typeface="Roboto Black"/>
            </a:endParaRPr>
          </a:p>
        </p:txBody>
      </p:sp>
      <p:sp>
        <p:nvSpPr>
          <p:cNvPr id="533" name="Google Shape;533;p26"/>
          <p:cNvSpPr/>
          <p:nvPr/>
        </p:nvSpPr>
        <p:spPr>
          <a:xfrm>
            <a:off x="953236" y="3135537"/>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1150305" y="1875213"/>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1650150" y="2259596"/>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1307295" y="2007614"/>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1215989" y="1987292"/>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1523375" y="2169338"/>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txBox="1"/>
          <p:nvPr>
            <p:ph idx="4294967295" type="subTitle"/>
          </p:nvPr>
        </p:nvSpPr>
        <p:spPr>
          <a:xfrm>
            <a:off x="1643350" y="1325275"/>
            <a:ext cx="1697100" cy="387000"/>
          </a:xfrm>
          <a:prstGeom prst="rect">
            <a:avLst/>
          </a:prstGeom>
          <a:solidFill>
            <a:srgbClr val="48FFD5">
              <a:alpha val="41070"/>
            </a:srgbClr>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400"/>
              <a:t>Sirindhorn </a:t>
            </a:r>
            <a:r>
              <a:rPr lang="es" sz="1400"/>
              <a:t>Hospital</a:t>
            </a:r>
            <a:endParaRPr sz="1400"/>
          </a:p>
          <a:p>
            <a:pPr indent="0" lvl="0" marL="0" rtl="0" algn="ctr">
              <a:spcBef>
                <a:spcPts val="1600"/>
              </a:spcBef>
              <a:spcAft>
                <a:spcPts val="0"/>
              </a:spcAft>
              <a:buNone/>
            </a:pPr>
            <a:r>
              <a:t/>
            </a:r>
            <a:endParaRPr sz="900"/>
          </a:p>
          <a:p>
            <a:pPr indent="0" lvl="0" marL="0" rtl="0" algn="ctr">
              <a:spcBef>
                <a:spcPts val="1600"/>
              </a:spcBef>
              <a:spcAft>
                <a:spcPts val="1600"/>
              </a:spcAft>
              <a:buNone/>
            </a:pPr>
            <a:r>
              <a:t/>
            </a:r>
            <a:endParaRPr sz="900"/>
          </a:p>
        </p:txBody>
      </p:sp>
      <p:grpSp>
        <p:nvGrpSpPr>
          <p:cNvPr id="540" name="Google Shape;540;p26"/>
          <p:cNvGrpSpPr/>
          <p:nvPr/>
        </p:nvGrpSpPr>
        <p:grpSpPr>
          <a:xfrm>
            <a:off x="3500288" y="152430"/>
            <a:ext cx="5474792" cy="4585647"/>
            <a:chOff x="2954133" y="283100"/>
            <a:chExt cx="3086129" cy="2093521"/>
          </a:xfrm>
        </p:grpSpPr>
        <p:sp>
          <p:nvSpPr>
            <p:cNvPr id="541" name="Google Shape;541;p26"/>
            <p:cNvSpPr/>
            <p:nvPr/>
          </p:nvSpPr>
          <p:spPr>
            <a:xfrm>
              <a:off x="2954133" y="283100"/>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3008777" y="365354"/>
              <a:ext cx="2950744"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5512440" y="398254"/>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5634459" y="398254"/>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5756478" y="398254"/>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6" name="Google Shape;546;p26"/>
          <p:cNvPicPr preferRelativeResize="0"/>
          <p:nvPr/>
        </p:nvPicPr>
        <p:blipFill>
          <a:blip r:embed="rId3">
            <a:alphaModFix/>
          </a:blip>
          <a:stretch>
            <a:fillRect/>
          </a:stretch>
        </p:blipFill>
        <p:spPr>
          <a:xfrm>
            <a:off x="3605422" y="704850"/>
            <a:ext cx="5234353" cy="3915775"/>
          </a:xfrm>
          <a:prstGeom prst="rect">
            <a:avLst/>
          </a:prstGeom>
          <a:noFill/>
          <a:ln cap="flat" cmpd="sng" w="9525">
            <a:solidFill>
              <a:srgbClr val="48FFD5"/>
            </a:solidFill>
            <a:prstDash val="solid"/>
            <a:round/>
            <a:headEnd len="sm" w="sm" type="none"/>
            <a:tailEnd len="sm" w="sm" type="none"/>
          </a:ln>
        </p:spPr>
      </p:pic>
      <p:sp>
        <p:nvSpPr>
          <p:cNvPr id="547" name="Google Shape;547;p26"/>
          <p:cNvSpPr txBox="1"/>
          <p:nvPr/>
        </p:nvSpPr>
        <p:spPr>
          <a:xfrm>
            <a:off x="522001" y="4213725"/>
            <a:ext cx="2349600" cy="502500"/>
          </a:xfrm>
          <a:prstGeom prst="rect">
            <a:avLst/>
          </a:prstGeom>
          <a:solidFill>
            <a:srgbClr val="448C79"/>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100">
                <a:solidFill>
                  <a:srgbClr val="FFFFFF"/>
                </a:solidFill>
                <a:latin typeface="Roboto Light"/>
                <a:ea typeface="Roboto Light"/>
                <a:cs typeface="Roboto Light"/>
                <a:sym typeface="Roboto Light"/>
              </a:rPr>
              <a:t>Before removing : 283 comments</a:t>
            </a:r>
            <a:endParaRPr sz="1100">
              <a:solidFill>
                <a:srgbClr val="FFFFFF"/>
              </a:solidFill>
              <a:latin typeface="Roboto Light"/>
              <a:ea typeface="Roboto Light"/>
              <a:cs typeface="Roboto Light"/>
              <a:sym typeface="Roboto Light"/>
            </a:endParaRPr>
          </a:p>
          <a:p>
            <a:pPr indent="0" lvl="0" marL="0" rtl="0" algn="r">
              <a:spcBef>
                <a:spcPts val="0"/>
              </a:spcBef>
              <a:spcAft>
                <a:spcPts val="0"/>
              </a:spcAft>
              <a:buNone/>
            </a:pPr>
            <a:r>
              <a:rPr lang="es" sz="1100">
                <a:solidFill>
                  <a:srgbClr val="FFFFFF"/>
                </a:solidFill>
                <a:latin typeface="Roboto Light"/>
                <a:ea typeface="Roboto Light"/>
                <a:cs typeface="Roboto Light"/>
                <a:sym typeface="Roboto Light"/>
              </a:rPr>
              <a:t>After removing : 282 comments</a:t>
            </a:r>
            <a:endParaRPr sz="1100">
              <a:solidFill>
                <a:srgbClr val="FFFFFF"/>
              </a:solidFill>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